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3" r:id="rId2"/>
  </p:sldMasterIdLst>
  <p:notesMasterIdLst>
    <p:notesMasterId r:id="rId38"/>
  </p:notesMasterIdLst>
  <p:handoutMasterIdLst>
    <p:handoutMasterId r:id="rId39"/>
  </p:handoutMasterIdLst>
  <p:sldIdLst>
    <p:sldId id="256" r:id="rId3"/>
    <p:sldId id="290" r:id="rId4"/>
    <p:sldId id="291" r:id="rId5"/>
    <p:sldId id="307" r:id="rId6"/>
    <p:sldId id="257" r:id="rId7"/>
    <p:sldId id="274" r:id="rId8"/>
    <p:sldId id="289" r:id="rId9"/>
    <p:sldId id="265" r:id="rId10"/>
    <p:sldId id="302" r:id="rId11"/>
    <p:sldId id="287" r:id="rId12"/>
    <p:sldId id="267" r:id="rId13"/>
    <p:sldId id="305" r:id="rId14"/>
    <p:sldId id="298" r:id="rId15"/>
    <p:sldId id="281" r:id="rId16"/>
    <p:sldId id="296" r:id="rId17"/>
    <p:sldId id="288" r:id="rId18"/>
    <p:sldId id="266" r:id="rId19"/>
    <p:sldId id="275" r:id="rId20"/>
    <p:sldId id="293" r:id="rId21"/>
    <p:sldId id="294" r:id="rId22"/>
    <p:sldId id="303" r:id="rId23"/>
    <p:sldId id="273" r:id="rId24"/>
    <p:sldId id="268" r:id="rId25"/>
    <p:sldId id="276" r:id="rId26"/>
    <p:sldId id="279" r:id="rId27"/>
    <p:sldId id="260" r:id="rId28"/>
    <p:sldId id="270" r:id="rId29"/>
    <p:sldId id="278" r:id="rId30"/>
    <p:sldId id="300" r:id="rId31"/>
    <p:sldId id="271" r:id="rId32"/>
    <p:sldId id="282" r:id="rId33"/>
    <p:sldId id="286" r:id="rId34"/>
    <p:sldId id="272" r:id="rId35"/>
    <p:sldId id="308" r:id="rId36"/>
    <p:sldId id="306" r:id="rId37"/>
  </p:sldIdLst>
  <p:sldSz cx="9144000" cy="6858000" type="screen4x3"/>
  <p:notesSz cx="6858000"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ample section" id="{D32F76C6-6A16-450B-85D7-8451056344F6}">
          <p14:sldIdLst>
            <p14:sldId id="256"/>
            <p14:sldId id="290"/>
            <p14:sldId id="291"/>
            <p14:sldId id="307"/>
            <p14:sldId id="257"/>
            <p14:sldId id="274"/>
            <p14:sldId id="289"/>
            <p14:sldId id="265"/>
            <p14:sldId id="302"/>
            <p14:sldId id="287"/>
            <p14:sldId id="267"/>
            <p14:sldId id="305"/>
            <p14:sldId id="298"/>
            <p14:sldId id="281"/>
            <p14:sldId id="296"/>
            <p14:sldId id="288"/>
            <p14:sldId id="266"/>
            <p14:sldId id="275"/>
            <p14:sldId id="293"/>
            <p14:sldId id="294"/>
            <p14:sldId id="303"/>
            <p14:sldId id="273"/>
            <p14:sldId id="268"/>
            <p14:sldId id="276"/>
            <p14:sldId id="279"/>
            <p14:sldId id="260"/>
            <p14:sldId id="270"/>
            <p14:sldId id="278"/>
            <p14:sldId id="300"/>
            <p14:sldId id="271"/>
            <p14:sldId id="282"/>
            <p14:sldId id="286"/>
            <p14:sldId id="272"/>
            <p14:sldId id="308"/>
            <p14:sldId id="306"/>
          </p14:sldIdLst>
        </p14:section>
        <p14:section name="Table and last slide samples" id="{B7D4C46D-406E-46F0-8A20-7F47EB64C774}">
          <p14:sldIdLst/>
        </p14:section>
      </p14:sectionLst>
    </p:ext>
    <p:ext uri="{EFAFB233-063F-42B5-8137-9DF3F51BA10A}">
      <p15:sldGuideLst xmlns:p15="http://schemas.microsoft.com/office/powerpoint/2012/main">
        <p15:guide id="1" orient="horz" pos="2750">
          <p15:clr>
            <a:srgbClr val="A4A3A4"/>
          </p15:clr>
        </p15:guide>
        <p15:guide id="2" orient="horz" pos="210">
          <p15:clr>
            <a:srgbClr val="A4A3A4"/>
          </p15:clr>
        </p15:guide>
        <p15:guide id="3" orient="horz" pos="4110">
          <p15:clr>
            <a:srgbClr val="A4A3A4"/>
          </p15:clr>
        </p15:guide>
        <p15:guide id="4" orient="horz" pos="663">
          <p15:clr>
            <a:srgbClr val="A4A3A4"/>
          </p15:clr>
        </p15:guide>
        <p15:guide id="5" orient="horz" pos="3906">
          <p15:clr>
            <a:srgbClr val="A4A3A4"/>
          </p15:clr>
        </p15:guide>
        <p15:guide id="6" orient="horz" pos="952">
          <p15:clr>
            <a:srgbClr val="A4A3A4"/>
          </p15:clr>
        </p15:guide>
        <p15:guide id="7" orient="horz" pos="913">
          <p15:clr>
            <a:srgbClr val="A4A3A4"/>
          </p15:clr>
        </p15:guide>
        <p15:guide id="8" pos="2880">
          <p15:clr>
            <a:srgbClr val="A4A3A4"/>
          </p15:clr>
        </p15:guide>
        <p15:guide id="9" pos="204">
          <p15:clr>
            <a:srgbClr val="A4A3A4"/>
          </p15:clr>
        </p15:guide>
        <p15:guide id="10" pos="5556">
          <p15:clr>
            <a:srgbClr val="A4A3A4"/>
          </p15:clr>
        </p15:guide>
        <p15:guide id="11" pos="1429">
          <p15:clr>
            <a:srgbClr val="A4A3A4"/>
          </p15:clr>
        </p15:guide>
        <p15:guide id="12" pos="122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1F41"/>
    <a:srgbClr val="C0CF00"/>
    <a:srgbClr val="1E77C8"/>
    <a:srgbClr val="0D2B52"/>
    <a:srgbClr val="0077C8"/>
    <a:srgbClr val="141B4D"/>
    <a:srgbClr val="8793A0"/>
    <a:srgbClr val="005CB2"/>
    <a:srgbClr val="004B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2" autoAdjust="0"/>
  </p:normalViewPr>
  <p:slideViewPr>
    <p:cSldViewPr snapToGrid="0" showGuides="1">
      <p:cViewPr varScale="1">
        <p:scale>
          <a:sx n="69" d="100"/>
          <a:sy n="69" d="100"/>
        </p:scale>
        <p:origin x="1224" y="44"/>
      </p:cViewPr>
      <p:guideLst>
        <p:guide orient="horz" pos="2750"/>
        <p:guide orient="horz" pos="210"/>
        <p:guide orient="horz" pos="4110"/>
        <p:guide orient="horz" pos="663"/>
        <p:guide orient="horz" pos="3906"/>
        <p:guide orient="horz" pos="952"/>
        <p:guide orient="horz" pos="913"/>
        <p:guide pos="2880"/>
        <p:guide pos="204"/>
        <p:guide pos="5556"/>
        <p:guide pos="1429"/>
        <p:guide pos="1224"/>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1" d="100"/>
          <a:sy n="61" d="100"/>
        </p:scale>
        <p:origin x="3245" y="43"/>
      </p:cViewPr>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5044C3-196B-4DF5-B7BF-D33C3E3597F8}" type="doc">
      <dgm:prSet loTypeId="urn:microsoft.com/office/officeart/2005/8/layout/cycle2" loCatId="cycle" qsTypeId="urn:microsoft.com/office/officeart/2005/8/quickstyle/simple1" qsCatId="simple" csTypeId="urn:microsoft.com/office/officeart/2005/8/colors/accent0_2" csCatId="mainScheme" phldr="1"/>
      <dgm:spPr/>
      <dgm:t>
        <a:bodyPr/>
        <a:lstStyle/>
        <a:p>
          <a:endParaRPr lang="en-GB"/>
        </a:p>
      </dgm:t>
    </dgm:pt>
    <dgm:pt modelId="{D084B5D2-E954-43D5-91CE-7094D1FFED28}">
      <dgm:prSet phldrT="[Text]" custT="1"/>
      <dgm:spPr/>
      <dgm:t>
        <a:bodyPr/>
        <a:lstStyle/>
        <a:p>
          <a:r>
            <a:rPr lang="en-GB" sz="1000" dirty="0">
              <a:latin typeface="Calibri" panose="020F0502020204030204" pitchFamily="34" charset="0"/>
              <a:cs typeface="Calibri" panose="020F0502020204030204" pitchFamily="34" charset="0"/>
            </a:rPr>
            <a:t>Lack of control</a:t>
          </a:r>
        </a:p>
      </dgm:t>
    </dgm:pt>
    <dgm:pt modelId="{3343FEB4-FAF5-47E1-9F45-800B884C31A4}" type="parTrans" cxnId="{1E41106A-4389-4D3A-9883-6EB55FB3D610}">
      <dgm:prSet/>
      <dgm:spPr/>
      <dgm:t>
        <a:bodyPr/>
        <a:lstStyle/>
        <a:p>
          <a:endParaRPr lang="en-GB"/>
        </a:p>
      </dgm:t>
    </dgm:pt>
    <dgm:pt modelId="{0EB8C0E7-7CAC-49C9-8AA7-B5384554789A}" type="sibTrans" cxnId="{1E41106A-4389-4D3A-9883-6EB55FB3D610}">
      <dgm:prSet/>
      <dgm:spPr/>
      <dgm:t>
        <a:bodyPr/>
        <a:lstStyle/>
        <a:p>
          <a:endParaRPr lang="en-GB"/>
        </a:p>
      </dgm:t>
    </dgm:pt>
    <dgm:pt modelId="{5BF9AEC7-CAEA-4DDF-B68C-608FE04AB3EC}">
      <dgm:prSet phldrT="[Text]" custT="1"/>
      <dgm:spPr/>
      <dgm:t>
        <a:bodyPr/>
        <a:lstStyle/>
        <a:p>
          <a:r>
            <a:rPr lang="en-GB" sz="1000" dirty="0">
              <a:latin typeface="Calibri" panose="020F0502020204030204" pitchFamily="34" charset="0"/>
              <a:cs typeface="Calibri" panose="020F0502020204030204" pitchFamily="34" charset="0"/>
            </a:rPr>
            <a:t>Isolation</a:t>
          </a:r>
        </a:p>
      </dgm:t>
    </dgm:pt>
    <dgm:pt modelId="{889275FC-11C6-487F-9342-CD202B22AD8D}" type="parTrans" cxnId="{C5DCB98A-F4C3-4FA8-AFCC-562F26F5AED3}">
      <dgm:prSet/>
      <dgm:spPr/>
      <dgm:t>
        <a:bodyPr/>
        <a:lstStyle/>
        <a:p>
          <a:endParaRPr lang="en-GB"/>
        </a:p>
      </dgm:t>
    </dgm:pt>
    <dgm:pt modelId="{54C20EC5-BA28-4EE0-BC2C-22806750BB23}" type="sibTrans" cxnId="{C5DCB98A-F4C3-4FA8-AFCC-562F26F5AED3}">
      <dgm:prSet/>
      <dgm:spPr/>
      <dgm:t>
        <a:bodyPr/>
        <a:lstStyle/>
        <a:p>
          <a:endParaRPr lang="en-GB"/>
        </a:p>
      </dgm:t>
    </dgm:pt>
    <dgm:pt modelId="{BCA3A21A-55ED-4641-B51E-0F95BE9AD1D9}">
      <dgm:prSet phldrT="[Text]" custT="1"/>
      <dgm:spPr/>
      <dgm:t>
        <a:bodyPr/>
        <a:lstStyle/>
        <a:p>
          <a:r>
            <a:rPr lang="en-GB" sz="1000" dirty="0">
              <a:latin typeface="Calibri" panose="020F0502020204030204" pitchFamily="34" charset="0"/>
              <a:cs typeface="Calibri" panose="020F0502020204030204" pitchFamily="34" charset="0"/>
            </a:rPr>
            <a:t>Poor self esteem</a:t>
          </a:r>
        </a:p>
      </dgm:t>
    </dgm:pt>
    <dgm:pt modelId="{383865C1-4488-498A-A596-078DA1DEBEB3}" type="parTrans" cxnId="{397BFD36-F339-4F1D-97D5-99FC1772C808}">
      <dgm:prSet/>
      <dgm:spPr/>
      <dgm:t>
        <a:bodyPr/>
        <a:lstStyle/>
        <a:p>
          <a:endParaRPr lang="en-GB"/>
        </a:p>
      </dgm:t>
    </dgm:pt>
    <dgm:pt modelId="{591B778F-FB56-49AE-86DA-8C126FA9047C}" type="sibTrans" cxnId="{397BFD36-F339-4F1D-97D5-99FC1772C808}">
      <dgm:prSet/>
      <dgm:spPr/>
      <dgm:t>
        <a:bodyPr/>
        <a:lstStyle/>
        <a:p>
          <a:endParaRPr lang="en-GB"/>
        </a:p>
      </dgm:t>
    </dgm:pt>
    <dgm:pt modelId="{0133B30B-BBC6-4E6D-B150-F9EFA8681EE5}">
      <dgm:prSet phldrT="[Text]" custT="1"/>
      <dgm:spPr/>
      <dgm:t>
        <a:bodyPr/>
        <a:lstStyle/>
        <a:p>
          <a:r>
            <a:rPr lang="en-GB" sz="1000" dirty="0">
              <a:latin typeface="Calibri" panose="020F0502020204030204" pitchFamily="34" charset="0"/>
              <a:cs typeface="Calibri" panose="020F0502020204030204" pitchFamily="34" charset="0"/>
            </a:rPr>
            <a:t>Challenging behaviours / Regain control</a:t>
          </a:r>
        </a:p>
      </dgm:t>
    </dgm:pt>
    <dgm:pt modelId="{88A8FDE5-926B-43FA-8214-713816AE4FDA}" type="parTrans" cxnId="{02509B31-A59C-4DC3-A988-33108CEA6DA3}">
      <dgm:prSet/>
      <dgm:spPr/>
      <dgm:t>
        <a:bodyPr/>
        <a:lstStyle/>
        <a:p>
          <a:endParaRPr lang="en-GB"/>
        </a:p>
      </dgm:t>
    </dgm:pt>
    <dgm:pt modelId="{D955D6AA-F9EB-4AF5-BDDB-455BDE877A5E}" type="sibTrans" cxnId="{02509B31-A59C-4DC3-A988-33108CEA6DA3}">
      <dgm:prSet/>
      <dgm:spPr/>
      <dgm:t>
        <a:bodyPr/>
        <a:lstStyle/>
        <a:p>
          <a:endParaRPr lang="en-GB"/>
        </a:p>
      </dgm:t>
    </dgm:pt>
    <dgm:pt modelId="{529D8E23-F882-493C-932C-8327A85110A4}">
      <dgm:prSet phldrT="[Text]" custT="1"/>
      <dgm:spPr/>
      <dgm:t>
        <a:bodyPr/>
        <a:lstStyle/>
        <a:p>
          <a:r>
            <a:rPr lang="en-GB" sz="1000" dirty="0">
              <a:latin typeface="Calibri" panose="020F0502020204030204" pitchFamily="34" charset="0"/>
              <a:cs typeface="Calibri" panose="020F0502020204030204" pitchFamily="34" charset="0"/>
            </a:rPr>
            <a:t>Anxiety</a:t>
          </a:r>
        </a:p>
      </dgm:t>
    </dgm:pt>
    <dgm:pt modelId="{170B394C-2B64-4A85-87B1-888759F33800}" type="parTrans" cxnId="{B316A6BC-823A-4BA1-922E-25F72C0EC28C}">
      <dgm:prSet/>
      <dgm:spPr/>
      <dgm:t>
        <a:bodyPr/>
        <a:lstStyle/>
        <a:p>
          <a:endParaRPr lang="en-GB"/>
        </a:p>
      </dgm:t>
    </dgm:pt>
    <dgm:pt modelId="{C741D98B-3D47-49BF-A942-8DD77461AFF6}" type="sibTrans" cxnId="{B316A6BC-823A-4BA1-922E-25F72C0EC28C}">
      <dgm:prSet/>
      <dgm:spPr/>
      <dgm:t>
        <a:bodyPr/>
        <a:lstStyle/>
        <a:p>
          <a:endParaRPr lang="en-GB"/>
        </a:p>
      </dgm:t>
    </dgm:pt>
    <dgm:pt modelId="{54AA250E-0D3C-402F-95E2-1879B2E16952}">
      <dgm:prSet phldrT="[Text]" custT="1"/>
      <dgm:spPr/>
      <dgm:t>
        <a:bodyPr/>
        <a:lstStyle/>
        <a:p>
          <a:r>
            <a:rPr lang="en-GB" sz="1000" dirty="0">
              <a:latin typeface="Calibri" panose="020F0502020204030204" pitchFamily="34" charset="0"/>
              <a:cs typeface="Calibri" panose="020F0502020204030204" pitchFamily="34" charset="0"/>
            </a:rPr>
            <a:t>Tics</a:t>
          </a:r>
        </a:p>
      </dgm:t>
    </dgm:pt>
    <dgm:pt modelId="{D291523C-4709-41E4-B0BC-FE6DCC9C6BBE}" type="parTrans" cxnId="{C4D49647-3275-4D42-809B-B11B74EFF8E2}">
      <dgm:prSet/>
      <dgm:spPr/>
      <dgm:t>
        <a:bodyPr/>
        <a:lstStyle/>
        <a:p>
          <a:endParaRPr lang="en-GB"/>
        </a:p>
      </dgm:t>
    </dgm:pt>
    <dgm:pt modelId="{CBCC99E4-86E1-48AC-8DF6-C7A6D392D25F}" type="sibTrans" cxnId="{C4D49647-3275-4D42-809B-B11B74EFF8E2}">
      <dgm:prSet/>
      <dgm:spPr/>
      <dgm:t>
        <a:bodyPr/>
        <a:lstStyle/>
        <a:p>
          <a:endParaRPr lang="en-GB"/>
        </a:p>
      </dgm:t>
    </dgm:pt>
    <dgm:pt modelId="{50FF7C4F-C882-4964-8157-97685508AA74}" type="pres">
      <dgm:prSet presAssocID="{C95044C3-196B-4DF5-B7BF-D33C3E3597F8}" presName="cycle" presStyleCnt="0">
        <dgm:presLayoutVars>
          <dgm:dir/>
          <dgm:resizeHandles val="exact"/>
        </dgm:presLayoutVars>
      </dgm:prSet>
      <dgm:spPr/>
      <dgm:t>
        <a:bodyPr/>
        <a:lstStyle/>
        <a:p>
          <a:endParaRPr lang="en-GB"/>
        </a:p>
      </dgm:t>
    </dgm:pt>
    <dgm:pt modelId="{9FD0640C-A1CD-4A30-987B-4A92044112E3}" type="pres">
      <dgm:prSet presAssocID="{54AA250E-0D3C-402F-95E2-1879B2E16952}" presName="node" presStyleLbl="node1" presStyleIdx="0" presStyleCnt="6">
        <dgm:presLayoutVars>
          <dgm:bulletEnabled val="1"/>
        </dgm:presLayoutVars>
      </dgm:prSet>
      <dgm:spPr/>
      <dgm:t>
        <a:bodyPr/>
        <a:lstStyle/>
        <a:p>
          <a:endParaRPr lang="en-GB"/>
        </a:p>
      </dgm:t>
    </dgm:pt>
    <dgm:pt modelId="{128574CB-0137-4D33-9F89-F707AC78A2FC}" type="pres">
      <dgm:prSet presAssocID="{CBCC99E4-86E1-48AC-8DF6-C7A6D392D25F}" presName="sibTrans" presStyleLbl="sibTrans2D1" presStyleIdx="0" presStyleCnt="6"/>
      <dgm:spPr/>
      <dgm:t>
        <a:bodyPr/>
        <a:lstStyle/>
        <a:p>
          <a:endParaRPr lang="en-GB"/>
        </a:p>
      </dgm:t>
    </dgm:pt>
    <dgm:pt modelId="{8DDB8663-CA68-401E-B731-D392D403165D}" type="pres">
      <dgm:prSet presAssocID="{CBCC99E4-86E1-48AC-8DF6-C7A6D392D25F}" presName="connectorText" presStyleLbl="sibTrans2D1" presStyleIdx="0" presStyleCnt="6"/>
      <dgm:spPr/>
      <dgm:t>
        <a:bodyPr/>
        <a:lstStyle/>
        <a:p>
          <a:endParaRPr lang="en-GB"/>
        </a:p>
      </dgm:t>
    </dgm:pt>
    <dgm:pt modelId="{8A0F87BB-9B9F-4767-AA74-058396AF6E3D}" type="pres">
      <dgm:prSet presAssocID="{D084B5D2-E954-43D5-91CE-7094D1FFED28}" presName="node" presStyleLbl="node1" presStyleIdx="1" presStyleCnt="6">
        <dgm:presLayoutVars>
          <dgm:bulletEnabled val="1"/>
        </dgm:presLayoutVars>
      </dgm:prSet>
      <dgm:spPr/>
      <dgm:t>
        <a:bodyPr/>
        <a:lstStyle/>
        <a:p>
          <a:endParaRPr lang="en-GB"/>
        </a:p>
      </dgm:t>
    </dgm:pt>
    <dgm:pt modelId="{F74E4780-60E3-4CCF-A852-759B0598F688}" type="pres">
      <dgm:prSet presAssocID="{0EB8C0E7-7CAC-49C9-8AA7-B5384554789A}" presName="sibTrans" presStyleLbl="sibTrans2D1" presStyleIdx="1" presStyleCnt="6"/>
      <dgm:spPr/>
      <dgm:t>
        <a:bodyPr/>
        <a:lstStyle/>
        <a:p>
          <a:endParaRPr lang="en-GB"/>
        </a:p>
      </dgm:t>
    </dgm:pt>
    <dgm:pt modelId="{9B537444-CC6F-41A6-92A0-131AF8EBFC3A}" type="pres">
      <dgm:prSet presAssocID="{0EB8C0E7-7CAC-49C9-8AA7-B5384554789A}" presName="connectorText" presStyleLbl="sibTrans2D1" presStyleIdx="1" presStyleCnt="6"/>
      <dgm:spPr/>
      <dgm:t>
        <a:bodyPr/>
        <a:lstStyle/>
        <a:p>
          <a:endParaRPr lang="en-GB"/>
        </a:p>
      </dgm:t>
    </dgm:pt>
    <dgm:pt modelId="{C36B7407-856C-4538-9E88-8141E16DD93D}" type="pres">
      <dgm:prSet presAssocID="{5BF9AEC7-CAEA-4DDF-B68C-608FE04AB3EC}" presName="node" presStyleLbl="node1" presStyleIdx="2" presStyleCnt="6">
        <dgm:presLayoutVars>
          <dgm:bulletEnabled val="1"/>
        </dgm:presLayoutVars>
      </dgm:prSet>
      <dgm:spPr/>
      <dgm:t>
        <a:bodyPr/>
        <a:lstStyle/>
        <a:p>
          <a:endParaRPr lang="en-GB"/>
        </a:p>
      </dgm:t>
    </dgm:pt>
    <dgm:pt modelId="{E42C0CD8-664D-4436-8683-3BF7FE9811D0}" type="pres">
      <dgm:prSet presAssocID="{54C20EC5-BA28-4EE0-BC2C-22806750BB23}" presName="sibTrans" presStyleLbl="sibTrans2D1" presStyleIdx="2" presStyleCnt="6"/>
      <dgm:spPr/>
      <dgm:t>
        <a:bodyPr/>
        <a:lstStyle/>
        <a:p>
          <a:endParaRPr lang="en-GB"/>
        </a:p>
      </dgm:t>
    </dgm:pt>
    <dgm:pt modelId="{015BEC65-DD15-4726-A1CF-209695EA26CA}" type="pres">
      <dgm:prSet presAssocID="{54C20EC5-BA28-4EE0-BC2C-22806750BB23}" presName="connectorText" presStyleLbl="sibTrans2D1" presStyleIdx="2" presStyleCnt="6"/>
      <dgm:spPr/>
      <dgm:t>
        <a:bodyPr/>
        <a:lstStyle/>
        <a:p>
          <a:endParaRPr lang="en-GB"/>
        </a:p>
      </dgm:t>
    </dgm:pt>
    <dgm:pt modelId="{7D3099AB-C5F5-4CD6-949D-19366ADB6665}" type="pres">
      <dgm:prSet presAssocID="{BCA3A21A-55ED-4641-B51E-0F95BE9AD1D9}" presName="node" presStyleLbl="node1" presStyleIdx="3" presStyleCnt="6">
        <dgm:presLayoutVars>
          <dgm:bulletEnabled val="1"/>
        </dgm:presLayoutVars>
      </dgm:prSet>
      <dgm:spPr/>
      <dgm:t>
        <a:bodyPr/>
        <a:lstStyle/>
        <a:p>
          <a:endParaRPr lang="en-GB"/>
        </a:p>
      </dgm:t>
    </dgm:pt>
    <dgm:pt modelId="{5EE28196-4E44-482C-B540-AF04E20151E5}" type="pres">
      <dgm:prSet presAssocID="{591B778F-FB56-49AE-86DA-8C126FA9047C}" presName="sibTrans" presStyleLbl="sibTrans2D1" presStyleIdx="3" presStyleCnt="6"/>
      <dgm:spPr/>
      <dgm:t>
        <a:bodyPr/>
        <a:lstStyle/>
        <a:p>
          <a:endParaRPr lang="en-GB"/>
        </a:p>
      </dgm:t>
    </dgm:pt>
    <dgm:pt modelId="{101F27FF-E6BB-4D76-AC24-39C9128DBB8C}" type="pres">
      <dgm:prSet presAssocID="{591B778F-FB56-49AE-86DA-8C126FA9047C}" presName="connectorText" presStyleLbl="sibTrans2D1" presStyleIdx="3" presStyleCnt="6"/>
      <dgm:spPr/>
      <dgm:t>
        <a:bodyPr/>
        <a:lstStyle/>
        <a:p>
          <a:endParaRPr lang="en-GB"/>
        </a:p>
      </dgm:t>
    </dgm:pt>
    <dgm:pt modelId="{58174966-7263-42A1-BCE0-FF620D1F52E9}" type="pres">
      <dgm:prSet presAssocID="{0133B30B-BBC6-4E6D-B150-F9EFA8681EE5}" presName="node" presStyleLbl="node1" presStyleIdx="4" presStyleCnt="6">
        <dgm:presLayoutVars>
          <dgm:bulletEnabled val="1"/>
        </dgm:presLayoutVars>
      </dgm:prSet>
      <dgm:spPr/>
      <dgm:t>
        <a:bodyPr/>
        <a:lstStyle/>
        <a:p>
          <a:endParaRPr lang="en-GB"/>
        </a:p>
      </dgm:t>
    </dgm:pt>
    <dgm:pt modelId="{1A1998C6-048A-4D5E-8AA1-4F308958F0C4}" type="pres">
      <dgm:prSet presAssocID="{D955D6AA-F9EB-4AF5-BDDB-455BDE877A5E}" presName="sibTrans" presStyleLbl="sibTrans2D1" presStyleIdx="4" presStyleCnt="6"/>
      <dgm:spPr/>
      <dgm:t>
        <a:bodyPr/>
        <a:lstStyle/>
        <a:p>
          <a:endParaRPr lang="en-GB"/>
        </a:p>
      </dgm:t>
    </dgm:pt>
    <dgm:pt modelId="{3F6D8A30-7B05-4CBF-AFDB-C3B71D6C180A}" type="pres">
      <dgm:prSet presAssocID="{D955D6AA-F9EB-4AF5-BDDB-455BDE877A5E}" presName="connectorText" presStyleLbl="sibTrans2D1" presStyleIdx="4" presStyleCnt="6"/>
      <dgm:spPr/>
      <dgm:t>
        <a:bodyPr/>
        <a:lstStyle/>
        <a:p>
          <a:endParaRPr lang="en-GB"/>
        </a:p>
      </dgm:t>
    </dgm:pt>
    <dgm:pt modelId="{AAFF41E1-27BC-4666-9A8C-CEF1026E9BA1}" type="pres">
      <dgm:prSet presAssocID="{529D8E23-F882-493C-932C-8327A85110A4}" presName="node" presStyleLbl="node1" presStyleIdx="5" presStyleCnt="6">
        <dgm:presLayoutVars>
          <dgm:bulletEnabled val="1"/>
        </dgm:presLayoutVars>
      </dgm:prSet>
      <dgm:spPr/>
      <dgm:t>
        <a:bodyPr/>
        <a:lstStyle/>
        <a:p>
          <a:endParaRPr lang="en-GB"/>
        </a:p>
      </dgm:t>
    </dgm:pt>
    <dgm:pt modelId="{889C8D7C-AFD5-4DA3-BCFB-A8B2166C509D}" type="pres">
      <dgm:prSet presAssocID="{C741D98B-3D47-49BF-A942-8DD77461AFF6}" presName="sibTrans" presStyleLbl="sibTrans2D1" presStyleIdx="5" presStyleCnt="6"/>
      <dgm:spPr/>
      <dgm:t>
        <a:bodyPr/>
        <a:lstStyle/>
        <a:p>
          <a:endParaRPr lang="en-GB"/>
        </a:p>
      </dgm:t>
    </dgm:pt>
    <dgm:pt modelId="{F5704AD7-DC7E-42AB-960C-82DF8EDCF650}" type="pres">
      <dgm:prSet presAssocID="{C741D98B-3D47-49BF-A942-8DD77461AFF6}" presName="connectorText" presStyleLbl="sibTrans2D1" presStyleIdx="5" presStyleCnt="6"/>
      <dgm:spPr/>
      <dgm:t>
        <a:bodyPr/>
        <a:lstStyle/>
        <a:p>
          <a:endParaRPr lang="en-GB"/>
        </a:p>
      </dgm:t>
    </dgm:pt>
  </dgm:ptLst>
  <dgm:cxnLst>
    <dgm:cxn modelId="{8CD48817-A1AD-4E6A-A166-045959D35426}" type="presOf" srcId="{BCA3A21A-55ED-4641-B51E-0F95BE9AD1D9}" destId="{7D3099AB-C5F5-4CD6-949D-19366ADB6665}" srcOrd="0" destOrd="0" presId="urn:microsoft.com/office/officeart/2005/8/layout/cycle2"/>
    <dgm:cxn modelId="{1F418902-A09E-4AAF-A45B-362CA03DE461}" type="presOf" srcId="{54C20EC5-BA28-4EE0-BC2C-22806750BB23}" destId="{015BEC65-DD15-4726-A1CF-209695EA26CA}" srcOrd="1" destOrd="0" presId="urn:microsoft.com/office/officeart/2005/8/layout/cycle2"/>
    <dgm:cxn modelId="{E6A9FE13-A254-4091-B108-C024C19D5EC2}" type="presOf" srcId="{D955D6AA-F9EB-4AF5-BDDB-455BDE877A5E}" destId="{1A1998C6-048A-4D5E-8AA1-4F308958F0C4}" srcOrd="0" destOrd="0" presId="urn:microsoft.com/office/officeart/2005/8/layout/cycle2"/>
    <dgm:cxn modelId="{58392067-AD76-49FC-B602-26B84577D013}" type="presOf" srcId="{D084B5D2-E954-43D5-91CE-7094D1FFED28}" destId="{8A0F87BB-9B9F-4767-AA74-058396AF6E3D}" srcOrd="0" destOrd="0" presId="urn:microsoft.com/office/officeart/2005/8/layout/cycle2"/>
    <dgm:cxn modelId="{240F6ACF-435B-430E-A494-B261D902A2DB}" type="presOf" srcId="{529D8E23-F882-493C-932C-8327A85110A4}" destId="{AAFF41E1-27BC-4666-9A8C-CEF1026E9BA1}" srcOrd="0" destOrd="0" presId="urn:microsoft.com/office/officeart/2005/8/layout/cycle2"/>
    <dgm:cxn modelId="{70E995BA-9FBC-4EF8-8B6D-0D55574E799A}" type="presOf" srcId="{54C20EC5-BA28-4EE0-BC2C-22806750BB23}" destId="{E42C0CD8-664D-4436-8683-3BF7FE9811D0}" srcOrd="0" destOrd="0" presId="urn:microsoft.com/office/officeart/2005/8/layout/cycle2"/>
    <dgm:cxn modelId="{C5DCB98A-F4C3-4FA8-AFCC-562F26F5AED3}" srcId="{C95044C3-196B-4DF5-B7BF-D33C3E3597F8}" destId="{5BF9AEC7-CAEA-4DDF-B68C-608FE04AB3EC}" srcOrd="2" destOrd="0" parTransId="{889275FC-11C6-487F-9342-CD202B22AD8D}" sibTransId="{54C20EC5-BA28-4EE0-BC2C-22806750BB23}"/>
    <dgm:cxn modelId="{3D06361F-0E56-40C8-A424-3AE9B685289C}" type="presOf" srcId="{54AA250E-0D3C-402F-95E2-1879B2E16952}" destId="{9FD0640C-A1CD-4A30-987B-4A92044112E3}" srcOrd="0" destOrd="0" presId="urn:microsoft.com/office/officeart/2005/8/layout/cycle2"/>
    <dgm:cxn modelId="{B45FCBA4-D9BD-4D14-B015-FF9A9741001C}" type="presOf" srcId="{5BF9AEC7-CAEA-4DDF-B68C-608FE04AB3EC}" destId="{C36B7407-856C-4538-9E88-8141E16DD93D}" srcOrd="0" destOrd="0" presId="urn:microsoft.com/office/officeart/2005/8/layout/cycle2"/>
    <dgm:cxn modelId="{B316A6BC-823A-4BA1-922E-25F72C0EC28C}" srcId="{C95044C3-196B-4DF5-B7BF-D33C3E3597F8}" destId="{529D8E23-F882-493C-932C-8327A85110A4}" srcOrd="5" destOrd="0" parTransId="{170B394C-2B64-4A85-87B1-888759F33800}" sibTransId="{C741D98B-3D47-49BF-A942-8DD77461AFF6}"/>
    <dgm:cxn modelId="{DD42AF4B-4A1C-4F17-96F1-075B6479B729}" type="presOf" srcId="{591B778F-FB56-49AE-86DA-8C126FA9047C}" destId="{5EE28196-4E44-482C-B540-AF04E20151E5}" srcOrd="0" destOrd="0" presId="urn:microsoft.com/office/officeart/2005/8/layout/cycle2"/>
    <dgm:cxn modelId="{1E41106A-4389-4D3A-9883-6EB55FB3D610}" srcId="{C95044C3-196B-4DF5-B7BF-D33C3E3597F8}" destId="{D084B5D2-E954-43D5-91CE-7094D1FFED28}" srcOrd="1" destOrd="0" parTransId="{3343FEB4-FAF5-47E1-9F45-800B884C31A4}" sibTransId="{0EB8C0E7-7CAC-49C9-8AA7-B5384554789A}"/>
    <dgm:cxn modelId="{90B0D564-FFEC-4464-8882-8221F589EE5F}" type="presOf" srcId="{CBCC99E4-86E1-48AC-8DF6-C7A6D392D25F}" destId="{128574CB-0137-4D33-9F89-F707AC78A2FC}" srcOrd="0" destOrd="0" presId="urn:microsoft.com/office/officeart/2005/8/layout/cycle2"/>
    <dgm:cxn modelId="{02509B31-A59C-4DC3-A988-33108CEA6DA3}" srcId="{C95044C3-196B-4DF5-B7BF-D33C3E3597F8}" destId="{0133B30B-BBC6-4E6D-B150-F9EFA8681EE5}" srcOrd="4" destOrd="0" parTransId="{88A8FDE5-926B-43FA-8214-713816AE4FDA}" sibTransId="{D955D6AA-F9EB-4AF5-BDDB-455BDE877A5E}"/>
    <dgm:cxn modelId="{5DAFC5D6-6E3F-4006-9D77-CB03FF7472D5}" type="presOf" srcId="{591B778F-FB56-49AE-86DA-8C126FA9047C}" destId="{101F27FF-E6BB-4D76-AC24-39C9128DBB8C}" srcOrd="1" destOrd="0" presId="urn:microsoft.com/office/officeart/2005/8/layout/cycle2"/>
    <dgm:cxn modelId="{B7F648A0-8F96-497E-B5FA-95B1E8AE651B}" type="presOf" srcId="{C95044C3-196B-4DF5-B7BF-D33C3E3597F8}" destId="{50FF7C4F-C882-4964-8157-97685508AA74}" srcOrd="0" destOrd="0" presId="urn:microsoft.com/office/officeart/2005/8/layout/cycle2"/>
    <dgm:cxn modelId="{397BFD36-F339-4F1D-97D5-99FC1772C808}" srcId="{C95044C3-196B-4DF5-B7BF-D33C3E3597F8}" destId="{BCA3A21A-55ED-4641-B51E-0F95BE9AD1D9}" srcOrd="3" destOrd="0" parTransId="{383865C1-4488-498A-A596-078DA1DEBEB3}" sibTransId="{591B778F-FB56-49AE-86DA-8C126FA9047C}"/>
    <dgm:cxn modelId="{58C0F4D9-9B25-481F-9A5B-D327946059BC}" type="presOf" srcId="{D955D6AA-F9EB-4AF5-BDDB-455BDE877A5E}" destId="{3F6D8A30-7B05-4CBF-AFDB-C3B71D6C180A}" srcOrd="1" destOrd="0" presId="urn:microsoft.com/office/officeart/2005/8/layout/cycle2"/>
    <dgm:cxn modelId="{B493375A-2102-4AA7-A1B4-41CE9A6CF330}" type="presOf" srcId="{0133B30B-BBC6-4E6D-B150-F9EFA8681EE5}" destId="{58174966-7263-42A1-BCE0-FF620D1F52E9}" srcOrd="0" destOrd="0" presId="urn:microsoft.com/office/officeart/2005/8/layout/cycle2"/>
    <dgm:cxn modelId="{FBD7C8FF-CBCD-4D73-BA3A-C0D9CD09A67B}" type="presOf" srcId="{CBCC99E4-86E1-48AC-8DF6-C7A6D392D25F}" destId="{8DDB8663-CA68-401E-B731-D392D403165D}" srcOrd="1" destOrd="0" presId="urn:microsoft.com/office/officeart/2005/8/layout/cycle2"/>
    <dgm:cxn modelId="{EEE0D77D-171C-42A2-952C-D114C764961D}" type="presOf" srcId="{C741D98B-3D47-49BF-A942-8DD77461AFF6}" destId="{889C8D7C-AFD5-4DA3-BCFB-A8B2166C509D}" srcOrd="0" destOrd="0" presId="urn:microsoft.com/office/officeart/2005/8/layout/cycle2"/>
    <dgm:cxn modelId="{C4D49647-3275-4D42-809B-B11B74EFF8E2}" srcId="{C95044C3-196B-4DF5-B7BF-D33C3E3597F8}" destId="{54AA250E-0D3C-402F-95E2-1879B2E16952}" srcOrd="0" destOrd="0" parTransId="{D291523C-4709-41E4-B0BC-FE6DCC9C6BBE}" sibTransId="{CBCC99E4-86E1-48AC-8DF6-C7A6D392D25F}"/>
    <dgm:cxn modelId="{150B7DBA-AF3A-4A2D-8BC0-03B6CC3DF183}" type="presOf" srcId="{0EB8C0E7-7CAC-49C9-8AA7-B5384554789A}" destId="{9B537444-CC6F-41A6-92A0-131AF8EBFC3A}" srcOrd="1" destOrd="0" presId="urn:microsoft.com/office/officeart/2005/8/layout/cycle2"/>
    <dgm:cxn modelId="{29A00222-CA6E-4C10-B904-BE104CB3F596}" type="presOf" srcId="{0EB8C0E7-7CAC-49C9-8AA7-B5384554789A}" destId="{F74E4780-60E3-4CCF-A852-759B0598F688}" srcOrd="0" destOrd="0" presId="urn:microsoft.com/office/officeart/2005/8/layout/cycle2"/>
    <dgm:cxn modelId="{5E2E82B2-48ED-4B11-9BC7-E519B5EAFD93}" type="presOf" srcId="{C741D98B-3D47-49BF-A942-8DD77461AFF6}" destId="{F5704AD7-DC7E-42AB-960C-82DF8EDCF650}" srcOrd="1" destOrd="0" presId="urn:microsoft.com/office/officeart/2005/8/layout/cycle2"/>
    <dgm:cxn modelId="{86BD9573-1652-4C37-BD83-1A28CEF0728C}" type="presParOf" srcId="{50FF7C4F-C882-4964-8157-97685508AA74}" destId="{9FD0640C-A1CD-4A30-987B-4A92044112E3}" srcOrd="0" destOrd="0" presId="urn:microsoft.com/office/officeart/2005/8/layout/cycle2"/>
    <dgm:cxn modelId="{B387C314-0CDC-449C-B78C-1EE195BC88C6}" type="presParOf" srcId="{50FF7C4F-C882-4964-8157-97685508AA74}" destId="{128574CB-0137-4D33-9F89-F707AC78A2FC}" srcOrd="1" destOrd="0" presId="urn:microsoft.com/office/officeart/2005/8/layout/cycle2"/>
    <dgm:cxn modelId="{5BC6DB18-4569-4456-890E-D68FDC0328C6}" type="presParOf" srcId="{128574CB-0137-4D33-9F89-F707AC78A2FC}" destId="{8DDB8663-CA68-401E-B731-D392D403165D}" srcOrd="0" destOrd="0" presId="urn:microsoft.com/office/officeart/2005/8/layout/cycle2"/>
    <dgm:cxn modelId="{3B032DE1-DE26-48E9-97BE-8A74B18717B9}" type="presParOf" srcId="{50FF7C4F-C882-4964-8157-97685508AA74}" destId="{8A0F87BB-9B9F-4767-AA74-058396AF6E3D}" srcOrd="2" destOrd="0" presId="urn:microsoft.com/office/officeart/2005/8/layout/cycle2"/>
    <dgm:cxn modelId="{A5EE9FAB-05A4-4C87-BEB4-F71759A9B754}" type="presParOf" srcId="{50FF7C4F-C882-4964-8157-97685508AA74}" destId="{F74E4780-60E3-4CCF-A852-759B0598F688}" srcOrd="3" destOrd="0" presId="urn:microsoft.com/office/officeart/2005/8/layout/cycle2"/>
    <dgm:cxn modelId="{D4381499-5C25-4379-8AB2-15FE6BCFB1D5}" type="presParOf" srcId="{F74E4780-60E3-4CCF-A852-759B0598F688}" destId="{9B537444-CC6F-41A6-92A0-131AF8EBFC3A}" srcOrd="0" destOrd="0" presId="urn:microsoft.com/office/officeart/2005/8/layout/cycle2"/>
    <dgm:cxn modelId="{D356271B-022B-4EFB-8B53-3ED3A580B6FE}" type="presParOf" srcId="{50FF7C4F-C882-4964-8157-97685508AA74}" destId="{C36B7407-856C-4538-9E88-8141E16DD93D}" srcOrd="4" destOrd="0" presId="urn:microsoft.com/office/officeart/2005/8/layout/cycle2"/>
    <dgm:cxn modelId="{50CE85E7-4E03-4BFB-80A9-97F680F78972}" type="presParOf" srcId="{50FF7C4F-C882-4964-8157-97685508AA74}" destId="{E42C0CD8-664D-4436-8683-3BF7FE9811D0}" srcOrd="5" destOrd="0" presId="urn:microsoft.com/office/officeart/2005/8/layout/cycle2"/>
    <dgm:cxn modelId="{9998F61B-58E7-4A32-A442-D016D16FADF6}" type="presParOf" srcId="{E42C0CD8-664D-4436-8683-3BF7FE9811D0}" destId="{015BEC65-DD15-4726-A1CF-209695EA26CA}" srcOrd="0" destOrd="0" presId="urn:microsoft.com/office/officeart/2005/8/layout/cycle2"/>
    <dgm:cxn modelId="{5352DAD1-B493-4EF2-ACE6-92821E78958D}" type="presParOf" srcId="{50FF7C4F-C882-4964-8157-97685508AA74}" destId="{7D3099AB-C5F5-4CD6-949D-19366ADB6665}" srcOrd="6" destOrd="0" presId="urn:microsoft.com/office/officeart/2005/8/layout/cycle2"/>
    <dgm:cxn modelId="{CDF4A3FC-D3DA-48B4-AED8-542F9622E969}" type="presParOf" srcId="{50FF7C4F-C882-4964-8157-97685508AA74}" destId="{5EE28196-4E44-482C-B540-AF04E20151E5}" srcOrd="7" destOrd="0" presId="urn:microsoft.com/office/officeart/2005/8/layout/cycle2"/>
    <dgm:cxn modelId="{8A17A7FE-A8C5-4F19-98A5-4534EA4B9C80}" type="presParOf" srcId="{5EE28196-4E44-482C-B540-AF04E20151E5}" destId="{101F27FF-E6BB-4D76-AC24-39C9128DBB8C}" srcOrd="0" destOrd="0" presId="urn:microsoft.com/office/officeart/2005/8/layout/cycle2"/>
    <dgm:cxn modelId="{A3E6780E-D509-42BC-B653-A67125BC0A3A}" type="presParOf" srcId="{50FF7C4F-C882-4964-8157-97685508AA74}" destId="{58174966-7263-42A1-BCE0-FF620D1F52E9}" srcOrd="8" destOrd="0" presId="urn:microsoft.com/office/officeart/2005/8/layout/cycle2"/>
    <dgm:cxn modelId="{7AF2553C-1EE4-439F-AC3B-20D381CF6333}" type="presParOf" srcId="{50FF7C4F-C882-4964-8157-97685508AA74}" destId="{1A1998C6-048A-4D5E-8AA1-4F308958F0C4}" srcOrd="9" destOrd="0" presId="urn:microsoft.com/office/officeart/2005/8/layout/cycle2"/>
    <dgm:cxn modelId="{74D68B7B-3C89-42F8-9373-A4168A6C187A}" type="presParOf" srcId="{1A1998C6-048A-4D5E-8AA1-4F308958F0C4}" destId="{3F6D8A30-7B05-4CBF-AFDB-C3B71D6C180A}" srcOrd="0" destOrd="0" presId="urn:microsoft.com/office/officeart/2005/8/layout/cycle2"/>
    <dgm:cxn modelId="{E89F761C-7991-425F-AC15-AEC533E16AC6}" type="presParOf" srcId="{50FF7C4F-C882-4964-8157-97685508AA74}" destId="{AAFF41E1-27BC-4666-9A8C-CEF1026E9BA1}" srcOrd="10" destOrd="0" presId="urn:microsoft.com/office/officeart/2005/8/layout/cycle2"/>
    <dgm:cxn modelId="{7184BD90-516D-43E6-99BA-D69F72E159D7}" type="presParOf" srcId="{50FF7C4F-C882-4964-8157-97685508AA74}" destId="{889C8D7C-AFD5-4DA3-BCFB-A8B2166C509D}" srcOrd="11" destOrd="0" presId="urn:microsoft.com/office/officeart/2005/8/layout/cycle2"/>
    <dgm:cxn modelId="{C9101D95-E2DC-46CD-8A43-2374F5D2CC70}" type="presParOf" srcId="{889C8D7C-AFD5-4DA3-BCFB-A8B2166C509D}" destId="{F5704AD7-DC7E-42AB-960C-82DF8EDCF650}"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D0640C-A1CD-4A30-987B-4A92044112E3}">
      <dsp:nvSpPr>
        <dsp:cNvPr id="0" name=""/>
        <dsp:cNvSpPr/>
      </dsp:nvSpPr>
      <dsp:spPr>
        <a:xfrm>
          <a:off x="3645951" y="1147"/>
          <a:ext cx="902235" cy="902235"/>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a:latin typeface="Calibri" panose="020F0502020204030204" pitchFamily="34" charset="0"/>
              <a:cs typeface="Calibri" panose="020F0502020204030204" pitchFamily="34" charset="0"/>
            </a:rPr>
            <a:t>Tics</a:t>
          </a:r>
        </a:p>
      </dsp:txBody>
      <dsp:txXfrm>
        <a:off x="3778080" y="133276"/>
        <a:ext cx="637977" cy="637977"/>
      </dsp:txXfrm>
    </dsp:sp>
    <dsp:sp modelId="{128574CB-0137-4D33-9F89-F707AC78A2FC}">
      <dsp:nvSpPr>
        <dsp:cNvPr id="0" name=""/>
        <dsp:cNvSpPr/>
      </dsp:nvSpPr>
      <dsp:spPr>
        <a:xfrm rot="1800000">
          <a:off x="4557686" y="634975"/>
          <a:ext cx="239110" cy="3045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4562491" y="677943"/>
        <a:ext cx="167377" cy="182702"/>
      </dsp:txXfrm>
    </dsp:sp>
    <dsp:sp modelId="{8A0F87BB-9B9F-4767-AA74-058396AF6E3D}">
      <dsp:nvSpPr>
        <dsp:cNvPr id="0" name=""/>
        <dsp:cNvSpPr/>
      </dsp:nvSpPr>
      <dsp:spPr>
        <a:xfrm>
          <a:off x="4818018" y="677840"/>
          <a:ext cx="902235" cy="902235"/>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a:latin typeface="Calibri" panose="020F0502020204030204" pitchFamily="34" charset="0"/>
              <a:cs typeface="Calibri" panose="020F0502020204030204" pitchFamily="34" charset="0"/>
            </a:rPr>
            <a:t>Lack of control</a:t>
          </a:r>
        </a:p>
      </dsp:txBody>
      <dsp:txXfrm>
        <a:off x="4950147" y="809969"/>
        <a:ext cx="637977" cy="637977"/>
      </dsp:txXfrm>
    </dsp:sp>
    <dsp:sp modelId="{F74E4780-60E3-4CCF-A852-759B0598F688}">
      <dsp:nvSpPr>
        <dsp:cNvPr id="0" name=""/>
        <dsp:cNvSpPr/>
      </dsp:nvSpPr>
      <dsp:spPr>
        <a:xfrm rot="5400000">
          <a:off x="5149581" y="1646632"/>
          <a:ext cx="239110" cy="3045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5185448" y="1671667"/>
        <a:ext cx="167377" cy="182702"/>
      </dsp:txXfrm>
    </dsp:sp>
    <dsp:sp modelId="{C36B7407-856C-4538-9E88-8141E16DD93D}">
      <dsp:nvSpPr>
        <dsp:cNvPr id="0" name=""/>
        <dsp:cNvSpPr/>
      </dsp:nvSpPr>
      <dsp:spPr>
        <a:xfrm>
          <a:off x="4818018" y="2031227"/>
          <a:ext cx="902235" cy="902235"/>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a:latin typeface="Calibri" panose="020F0502020204030204" pitchFamily="34" charset="0"/>
              <a:cs typeface="Calibri" panose="020F0502020204030204" pitchFamily="34" charset="0"/>
            </a:rPr>
            <a:t>Isolation</a:t>
          </a:r>
        </a:p>
      </dsp:txBody>
      <dsp:txXfrm>
        <a:off x="4950147" y="2163356"/>
        <a:ext cx="637977" cy="637977"/>
      </dsp:txXfrm>
    </dsp:sp>
    <dsp:sp modelId="{E42C0CD8-664D-4436-8683-3BF7FE9811D0}">
      <dsp:nvSpPr>
        <dsp:cNvPr id="0" name=""/>
        <dsp:cNvSpPr/>
      </dsp:nvSpPr>
      <dsp:spPr>
        <a:xfrm rot="9000000">
          <a:off x="4569408" y="2665056"/>
          <a:ext cx="239110" cy="3045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10800000">
        <a:off x="4636336" y="2708024"/>
        <a:ext cx="167377" cy="182702"/>
      </dsp:txXfrm>
    </dsp:sp>
    <dsp:sp modelId="{7D3099AB-C5F5-4CD6-949D-19366ADB6665}">
      <dsp:nvSpPr>
        <dsp:cNvPr id="0" name=""/>
        <dsp:cNvSpPr/>
      </dsp:nvSpPr>
      <dsp:spPr>
        <a:xfrm>
          <a:off x="3645951" y="2707921"/>
          <a:ext cx="902235" cy="902235"/>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a:latin typeface="Calibri" panose="020F0502020204030204" pitchFamily="34" charset="0"/>
              <a:cs typeface="Calibri" panose="020F0502020204030204" pitchFamily="34" charset="0"/>
            </a:rPr>
            <a:t>Poor self esteem</a:t>
          </a:r>
        </a:p>
      </dsp:txBody>
      <dsp:txXfrm>
        <a:off x="3778080" y="2840050"/>
        <a:ext cx="637977" cy="637977"/>
      </dsp:txXfrm>
    </dsp:sp>
    <dsp:sp modelId="{5EE28196-4E44-482C-B540-AF04E20151E5}">
      <dsp:nvSpPr>
        <dsp:cNvPr id="0" name=""/>
        <dsp:cNvSpPr/>
      </dsp:nvSpPr>
      <dsp:spPr>
        <a:xfrm rot="12600000">
          <a:off x="3397340" y="2671823"/>
          <a:ext cx="239110" cy="3045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rot="10800000">
        <a:off x="3464268" y="2750657"/>
        <a:ext cx="167377" cy="182702"/>
      </dsp:txXfrm>
    </dsp:sp>
    <dsp:sp modelId="{58174966-7263-42A1-BCE0-FF620D1F52E9}">
      <dsp:nvSpPr>
        <dsp:cNvPr id="0" name=""/>
        <dsp:cNvSpPr/>
      </dsp:nvSpPr>
      <dsp:spPr>
        <a:xfrm>
          <a:off x="2473883" y="2031227"/>
          <a:ext cx="902235" cy="902235"/>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a:latin typeface="Calibri" panose="020F0502020204030204" pitchFamily="34" charset="0"/>
              <a:cs typeface="Calibri" panose="020F0502020204030204" pitchFamily="34" charset="0"/>
            </a:rPr>
            <a:t>Challenging behaviours / Regain control</a:t>
          </a:r>
        </a:p>
      </dsp:txBody>
      <dsp:txXfrm>
        <a:off x="2606012" y="2163356"/>
        <a:ext cx="637977" cy="637977"/>
      </dsp:txXfrm>
    </dsp:sp>
    <dsp:sp modelId="{1A1998C6-048A-4D5E-8AA1-4F308958F0C4}">
      <dsp:nvSpPr>
        <dsp:cNvPr id="0" name=""/>
        <dsp:cNvSpPr/>
      </dsp:nvSpPr>
      <dsp:spPr>
        <a:xfrm rot="16200000">
          <a:off x="2805446" y="1660167"/>
          <a:ext cx="239110" cy="3045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2841313" y="1756935"/>
        <a:ext cx="167377" cy="182702"/>
      </dsp:txXfrm>
    </dsp:sp>
    <dsp:sp modelId="{AAFF41E1-27BC-4666-9A8C-CEF1026E9BA1}">
      <dsp:nvSpPr>
        <dsp:cNvPr id="0" name=""/>
        <dsp:cNvSpPr/>
      </dsp:nvSpPr>
      <dsp:spPr>
        <a:xfrm>
          <a:off x="2473883" y="677840"/>
          <a:ext cx="902235" cy="902235"/>
        </a:xfrm>
        <a:prstGeom prst="ellipse">
          <a:avLst/>
        </a:prstGeom>
        <a:solidFill>
          <a:schemeClr val="lt1">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GB" sz="1000" kern="1200" dirty="0">
              <a:latin typeface="Calibri" panose="020F0502020204030204" pitchFamily="34" charset="0"/>
              <a:cs typeface="Calibri" panose="020F0502020204030204" pitchFamily="34" charset="0"/>
            </a:rPr>
            <a:t>Anxiety</a:t>
          </a:r>
        </a:p>
      </dsp:txBody>
      <dsp:txXfrm>
        <a:off x="2606012" y="809969"/>
        <a:ext cx="637977" cy="637977"/>
      </dsp:txXfrm>
    </dsp:sp>
    <dsp:sp modelId="{889C8D7C-AFD5-4DA3-BCFB-A8B2166C509D}">
      <dsp:nvSpPr>
        <dsp:cNvPr id="0" name=""/>
        <dsp:cNvSpPr/>
      </dsp:nvSpPr>
      <dsp:spPr>
        <a:xfrm rot="19800000">
          <a:off x="3385619" y="641743"/>
          <a:ext cx="239110" cy="304504"/>
        </a:xfrm>
        <a:prstGeom prst="rightArrow">
          <a:avLst>
            <a:gd name="adj1" fmla="val 60000"/>
            <a:gd name="adj2" fmla="val 50000"/>
          </a:avLst>
        </a:prstGeom>
        <a:solidFill>
          <a:schemeClr val="dk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GB" sz="1300" kern="1200"/>
        </a:p>
      </dsp:txBody>
      <dsp:txXfrm>
        <a:off x="3390424" y="720577"/>
        <a:ext cx="167377" cy="182702"/>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C9B3E3B-5B5A-421C-AD95-2C361A29F224}"/>
              </a:ext>
            </a:extLst>
          </p:cNvPr>
          <p:cNvSpPr>
            <a:spLocks noGrp="1"/>
          </p:cNvSpPr>
          <p:nvPr>
            <p:ph type="hdr" sz="quarter"/>
          </p:nvPr>
        </p:nvSpPr>
        <p:spPr>
          <a:xfrm>
            <a:off x="0" y="0"/>
            <a:ext cx="2971800" cy="495220"/>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3C2B241-2276-45FB-82F2-D725A5A8A6FC}"/>
              </a:ext>
            </a:extLst>
          </p:cNvPr>
          <p:cNvSpPr>
            <a:spLocks noGrp="1"/>
          </p:cNvSpPr>
          <p:nvPr>
            <p:ph type="dt" sz="quarter" idx="1"/>
          </p:nvPr>
        </p:nvSpPr>
        <p:spPr>
          <a:xfrm>
            <a:off x="3884613" y="0"/>
            <a:ext cx="2971800" cy="495220"/>
          </a:xfrm>
          <a:prstGeom prst="rect">
            <a:avLst/>
          </a:prstGeom>
        </p:spPr>
        <p:txBody>
          <a:bodyPr vert="horz" lIns="91440" tIns="45720" rIns="91440" bIns="45720" rtlCol="0"/>
          <a:lstStyle>
            <a:lvl1pPr algn="r">
              <a:defRPr sz="1200"/>
            </a:lvl1pPr>
          </a:lstStyle>
          <a:p>
            <a:r>
              <a:rPr lang="en-GB" dirty="0"/>
              <a:t>20/03/2019</a:t>
            </a:r>
          </a:p>
        </p:txBody>
      </p:sp>
      <p:sp>
        <p:nvSpPr>
          <p:cNvPr id="4" name="Footer Placeholder 3">
            <a:extLst>
              <a:ext uri="{FF2B5EF4-FFF2-40B4-BE49-F238E27FC236}">
                <a16:creationId xmlns:a16="http://schemas.microsoft.com/office/drawing/2014/main" id="{9DDCBA00-E3B0-4919-BEC5-85ADCB7879A4}"/>
              </a:ext>
            </a:extLst>
          </p:cNvPr>
          <p:cNvSpPr>
            <a:spLocks noGrp="1"/>
          </p:cNvSpPr>
          <p:nvPr>
            <p:ph type="ftr" sz="quarter" idx="2"/>
          </p:nvPr>
        </p:nvSpPr>
        <p:spPr>
          <a:xfrm>
            <a:off x="0" y="9377443"/>
            <a:ext cx="2971800" cy="4952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2D77CD85-B509-4997-9604-6C5E456E3D0B}"/>
              </a:ext>
            </a:extLst>
          </p:cNvPr>
          <p:cNvSpPr>
            <a:spLocks noGrp="1"/>
          </p:cNvSpPr>
          <p:nvPr>
            <p:ph type="sldNum" sz="quarter" idx="3"/>
          </p:nvPr>
        </p:nvSpPr>
        <p:spPr>
          <a:xfrm>
            <a:off x="3884613" y="9377443"/>
            <a:ext cx="2971800" cy="495220"/>
          </a:xfrm>
          <a:prstGeom prst="rect">
            <a:avLst/>
          </a:prstGeom>
        </p:spPr>
        <p:txBody>
          <a:bodyPr vert="horz" lIns="91440" tIns="45720" rIns="91440" bIns="45720" rtlCol="0" anchor="b"/>
          <a:lstStyle>
            <a:lvl1pPr algn="r">
              <a:defRPr sz="1200"/>
            </a:lvl1pPr>
          </a:lstStyle>
          <a:p>
            <a:fld id="{E834BD5C-1D3C-48E3-BFFC-46FC9741584D}" type="slidenum">
              <a:rPr lang="en-GB" smtClean="0"/>
              <a:t>‹#›</a:t>
            </a:fld>
            <a:endParaRPr lang="en-GB"/>
          </a:p>
        </p:txBody>
      </p:sp>
    </p:spTree>
    <p:extLst>
      <p:ext uri="{BB962C8B-B14F-4D97-AF65-F5344CB8AC3E}">
        <p14:creationId xmlns:p14="http://schemas.microsoft.com/office/powerpoint/2010/main" val="13355405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363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3633"/>
          </a:xfrm>
          <a:prstGeom prst="rect">
            <a:avLst/>
          </a:prstGeom>
        </p:spPr>
        <p:txBody>
          <a:bodyPr vert="horz" lIns="91440" tIns="45720" rIns="91440" bIns="45720" rtlCol="0"/>
          <a:lstStyle>
            <a:lvl1pPr algn="r">
              <a:defRPr sz="1200"/>
            </a:lvl1pPr>
          </a:lstStyle>
          <a:p>
            <a:fld id="{6B864561-D349-4C92-8A1C-C82FE38CFB4E}" type="datetimeFigureOut">
              <a:rPr lang="en-GB" smtClean="0"/>
              <a:t>08/10/2019</a:t>
            </a:fld>
            <a:endParaRPr lang="en-GB"/>
          </a:p>
        </p:txBody>
      </p:sp>
      <p:sp>
        <p:nvSpPr>
          <p:cNvPr id="4" name="Slide Image Placeholder 3"/>
          <p:cNvSpPr>
            <a:spLocks noGrp="1" noRot="1" noChangeAspect="1"/>
          </p:cNvSpPr>
          <p:nvPr>
            <p:ph type="sldImg" idx="2"/>
          </p:nvPr>
        </p:nvSpPr>
        <p:spPr>
          <a:xfrm>
            <a:off x="960438" y="741363"/>
            <a:ext cx="4937125" cy="37020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689516"/>
            <a:ext cx="5486400" cy="444269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7316"/>
            <a:ext cx="2971800" cy="49363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377316"/>
            <a:ext cx="2971800" cy="493633"/>
          </a:xfrm>
          <a:prstGeom prst="rect">
            <a:avLst/>
          </a:prstGeom>
        </p:spPr>
        <p:txBody>
          <a:bodyPr vert="horz" lIns="91440" tIns="45720" rIns="91440" bIns="45720" rtlCol="0" anchor="b"/>
          <a:lstStyle>
            <a:lvl1pPr algn="r">
              <a:defRPr sz="1200"/>
            </a:lvl1pPr>
          </a:lstStyle>
          <a:p>
            <a:fld id="{D16DEA23-6F4A-409A-BFBB-A98F7495A8AA}" type="slidenum">
              <a:rPr lang="en-GB" smtClean="0"/>
              <a:t>‹#›</a:t>
            </a:fld>
            <a:endParaRPr lang="en-GB"/>
          </a:p>
        </p:txBody>
      </p:sp>
    </p:spTree>
    <p:extLst>
      <p:ext uri="{BB962C8B-B14F-4D97-AF65-F5344CB8AC3E}">
        <p14:creationId xmlns:p14="http://schemas.microsoft.com/office/powerpoint/2010/main" val="200784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121975"/>
            <a:ext cx="9144000" cy="2739938"/>
          </a:xfrm>
          <a:prstGeom prst="rect">
            <a:avLst/>
          </a:prstGeom>
        </p:spPr>
      </p:pic>
      <p:sp>
        <p:nvSpPr>
          <p:cNvPr id="2" name="Title 1"/>
          <p:cNvSpPr>
            <a:spLocks noGrp="1"/>
          </p:cNvSpPr>
          <p:nvPr>
            <p:ph type="ctrTitle" hasCustomPrompt="1"/>
          </p:nvPr>
        </p:nvSpPr>
        <p:spPr>
          <a:xfrm>
            <a:off x="460891" y="1039033"/>
            <a:ext cx="8208000" cy="3147957"/>
          </a:xfrm>
        </p:spPr>
        <p:txBody>
          <a:bodyPr anchor="ctr" anchorCtr="0"/>
          <a:lstStyle>
            <a:lvl1pPr>
              <a:defRPr sz="6000" b="0" i="0" baseline="0">
                <a:solidFill>
                  <a:srgbClr val="0D1F41"/>
                </a:solidFill>
                <a:latin typeface="Franklin Gothic Demi" charset="0"/>
                <a:ea typeface="Franklin Gothic Demi" charset="0"/>
                <a:cs typeface="Franklin Gothic Demi" charset="0"/>
              </a:defRPr>
            </a:lvl1pPr>
          </a:lstStyle>
          <a:p>
            <a:r>
              <a:rPr lang="en-US" dirty="0"/>
              <a:t>HEADLINE </a:t>
            </a:r>
            <a:br>
              <a:rPr lang="en-US" dirty="0"/>
            </a:br>
            <a:r>
              <a:rPr lang="en-US" dirty="0"/>
              <a:t>(IN UPPER CASE)</a:t>
            </a:r>
            <a:endParaRPr lang="en-GB" dirty="0"/>
          </a:p>
        </p:txBody>
      </p:sp>
      <p:sp>
        <p:nvSpPr>
          <p:cNvPr id="6" name="Rectangle 5"/>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
        <p:nvSpPr>
          <p:cNvPr id="14" name="TextBox 13"/>
          <p:cNvSpPr txBox="1"/>
          <p:nvPr userDrawn="1"/>
        </p:nvSpPr>
        <p:spPr>
          <a:xfrm flipH="1">
            <a:off x="460891" y="6121666"/>
            <a:ext cx="2800952" cy="735681"/>
          </a:xfrm>
          <a:prstGeom prst="rect">
            <a:avLst/>
          </a:prstGeom>
          <a:noFill/>
        </p:spPr>
        <p:txBody>
          <a:bodyPr wrap="square" lIns="0" tIns="0" rIns="0" bIns="0" rtlCol="0" anchor="ctr" anchorCtr="0">
            <a:noAutofit/>
          </a:bodyPr>
          <a:lstStyle/>
          <a:p>
            <a:r>
              <a:rPr lang="en-US" sz="1900" b="0" i="0" dirty="0">
                <a:solidFill>
                  <a:schemeClr val="bg1"/>
                </a:solidFill>
                <a:latin typeface="Franklin Gothic Demi" charset="0"/>
                <a:ea typeface="Franklin Gothic Demi" charset="0"/>
                <a:cs typeface="Franklin Gothic Demi" charset="0"/>
              </a:rPr>
              <a:t>Helpdesk:</a:t>
            </a:r>
            <a:r>
              <a:rPr lang="en-US" sz="1900" b="0" i="0" baseline="0" dirty="0">
                <a:solidFill>
                  <a:schemeClr val="bg1"/>
                </a:solidFill>
                <a:latin typeface="Franklin Gothic Demi" charset="0"/>
                <a:ea typeface="Franklin Gothic Demi" charset="0"/>
                <a:cs typeface="Franklin Gothic Demi" charset="0"/>
              </a:rPr>
              <a:t> 0300 777 8427</a:t>
            </a:r>
            <a:endParaRPr lang="en-US" sz="1900" b="0" i="0" dirty="0">
              <a:solidFill>
                <a:schemeClr val="bg1"/>
              </a:solidFill>
              <a:latin typeface="Franklin Gothic Demi" charset="0"/>
              <a:ea typeface="Franklin Gothic Demi" charset="0"/>
              <a:cs typeface="Franklin Gothic Demi" charset="0"/>
            </a:endParaRPr>
          </a:p>
        </p:txBody>
      </p:sp>
      <p:sp>
        <p:nvSpPr>
          <p:cNvPr id="15" name="TextBox 14"/>
          <p:cNvSpPr txBox="1"/>
          <p:nvPr userDrawn="1"/>
        </p:nvSpPr>
        <p:spPr>
          <a:xfrm flipH="1">
            <a:off x="3580593" y="6121666"/>
            <a:ext cx="3288365" cy="735681"/>
          </a:xfrm>
          <a:prstGeom prst="rect">
            <a:avLst/>
          </a:prstGeom>
          <a:noFill/>
        </p:spPr>
        <p:txBody>
          <a:bodyPr wrap="square" lIns="0" tIns="0" rIns="0" bIns="0" rtlCol="0" anchor="ctr" anchorCtr="0">
            <a:noAutofit/>
          </a:bodyPr>
          <a:lstStyle/>
          <a:p>
            <a:r>
              <a:rPr lang="en-US" sz="1900" b="0" i="0" dirty="0" err="1">
                <a:solidFill>
                  <a:schemeClr val="bg1"/>
                </a:solidFill>
                <a:latin typeface="Franklin Gothic Demi" charset="0"/>
                <a:ea typeface="Franklin Gothic Demi" charset="0"/>
                <a:cs typeface="Franklin Gothic Demi" charset="0"/>
              </a:rPr>
              <a:t>www.tourettes-action.org.uk</a:t>
            </a:r>
            <a:endParaRPr lang="en-US" sz="1900" b="0" i="0" dirty="0">
              <a:solidFill>
                <a:schemeClr val="bg1"/>
              </a:solidFill>
              <a:latin typeface="Franklin Gothic Demi" charset="0"/>
              <a:ea typeface="Franklin Gothic Demi" charset="0"/>
              <a:cs typeface="Franklin Gothic Demi" charset="0"/>
            </a:endParaRPr>
          </a:p>
        </p:txBody>
      </p:sp>
      <p:cxnSp>
        <p:nvCxnSpPr>
          <p:cNvPr id="17" name="Straight Connector 16"/>
          <p:cNvCxnSpPr/>
          <p:nvPr userDrawn="1"/>
        </p:nvCxnSpPr>
        <p:spPr>
          <a:xfrm>
            <a:off x="3397718" y="6391174"/>
            <a:ext cx="0" cy="216000"/>
          </a:xfrm>
          <a:prstGeom prst="line">
            <a:avLst/>
          </a:prstGeom>
          <a:ln w="6350">
            <a:solidFill>
              <a:srgbClr val="C0C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4621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rgbClr val="0D1F41"/>
                </a:solidFill>
              </a:defRPr>
            </a:lvl1pPr>
          </a:lstStyle>
          <a:p>
            <a:r>
              <a:rPr lang="en-US" dirty="0"/>
              <a:t>Click to edit the header title (up to two lines)</a:t>
            </a:r>
            <a:endParaRPr lang="en-GB" dirty="0"/>
          </a:p>
        </p:txBody>
      </p:sp>
    </p:spTree>
    <p:extLst>
      <p:ext uri="{BB962C8B-B14F-4D97-AF65-F5344CB8AC3E}">
        <p14:creationId xmlns:p14="http://schemas.microsoft.com/office/powerpoint/2010/main" val="3884143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0800" y="1440000"/>
            <a:ext cx="8208000" cy="925200"/>
          </a:xfrm>
        </p:spPr>
        <p:txBody>
          <a:bodyPr/>
          <a:lstStyle>
            <a:lvl1pPr>
              <a:defRPr b="0">
                <a:solidFill>
                  <a:srgbClr val="0D1F41"/>
                </a:solidFill>
              </a:defRPr>
            </a:lvl1pPr>
          </a:lstStyle>
          <a:p>
            <a:r>
              <a:rPr lang="en-US" dirty="0"/>
              <a:t>Click to edit the header title (up to two lines)</a:t>
            </a:r>
            <a:endParaRPr lang="en-GB" dirty="0"/>
          </a:p>
        </p:txBody>
      </p:sp>
      <p:sp>
        <p:nvSpPr>
          <p:cNvPr id="3" name="Content Placeholder 2"/>
          <p:cNvSpPr>
            <a:spLocks noGrp="1"/>
          </p:cNvSpPr>
          <p:nvPr>
            <p:ph idx="1" hasCustomPrompt="1"/>
          </p:nvPr>
        </p:nvSpPr>
        <p:spPr>
          <a:xfrm>
            <a:off x="460800" y="2520000"/>
            <a:ext cx="8208000" cy="3060000"/>
          </a:xfrm>
        </p:spPr>
        <p:txBody>
          <a:bodyPr/>
          <a:lstStyle>
            <a:lvl1pPr marL="0" marR="0" indent="0" algn="l" defTabSz="216000" rtl="0" eaLnBrk="1" fontAlgn="auto" latinLnBrk="0" hangingPunct="1">
              <a:lnSpc>
                <a:spcPct val="100000"/>
              </a:lnSpc>
              <a:spcBef>
                <a:spcPts val="0"/>
              </a:spcBef>
              <a:spcAft>
                <a:spcPts val="1500"/>
              </a:spcAft>
              <a:buClrTx/>
              <a:buSzTx/>
              <a:buFontTx/>
              <a:buNone/>
              <a:tabLst/>
              <a:defRPr baseline="0">
                <a:solidFill>
                  <a:srgbClr val="0D1F41"/>
                </a:solidFill>
              </a:defRPr>
            </a:lvl1pPr>
            <a:lvl2pPr>
              <a:defRPr>
                <a:solidFill>
                  <a:srgbClr val="0D1F41"/>
                </a:solidFill>
              </a:defRPr>
            </a:lvl2pPr>
            <a:lvl3pPr>
              <a:defRPr>
                <a:solidFill>
                  <a:srgbClr val="0D1F41"/>
                </a:solidFill>
              </a:defRPr>
            </a:lvl3pPr>
            <a:lvl4pPr>
              <a:defRPr>
                <a:solidFill>
                  <a:srgbClr val="0D1F41"/>
                </a:solidFill>
              </a:defRPr>
            </a:lvl4pPr>
            <a:lvl5pPr>
              <a:defRPr>
                <a:solidFill>
                  <a:srgbClr val="0D1F41"/>
                </a:solidFill>
              </a:defRPr>
            </a:lvl5pPr>
          </a:lstStyle>
          <a:p>
            <a:pPr lvl="0"/>
            <a:r>
              <a:rPr lang="en-US" dirty="0"/>
              <a:t>Click to edit body text (</a:t>
            </a:r>
            <a:r>
              <a:rPr lang="en-US" dirty="0" err="1"/>
              <a:t>subheadlines</a:t>
            </a:r>
            <a:r>
              <a:rPr lang="en-US" dirty="0"/>
              <a:t> should be bold and green)</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4233941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Logo slide">
    <p:spTree>
      <p:nvGrpSpPr>
        <p:cNvPr id="1" name=""/>
        <p:cNvGrpSpPr/>
        <p:nvPr/>
      </p:nvGrpSpPr>
      <p:grpSpPr>
        <a:xfrm>
          <a:off x="0" y="0"/>
          <a:ext cx="0" cy="0"/>
          <a:chOff x="0" y="0"/>
          <a:chExt cx="0" cy="0"/>
        </a:xfrm>
      </p:grpSpPr>
      <p:sp>
        <p:nvSpPr>
          <p:cNvPr id="16" name="Rectangle 15"/>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Tree>
    <p:extLst>
      <p:ext uri="{BB962C8B-B14F-4D97-AF65-F5344CB8AC3E}">
        <p14:creationId xmlns:p14="http://schemas.microsoft.com/office/powerpoint/2010/main" val="2053110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0800" y="1440000"/>
            <a:ext cx="8208000" cy="925200"/>
          </a:xfrm>
        </p:spPr>
        <p:txBody>
          <a:bodyPr/>
          <a:lstStyle/>
          <a:p>
            <a:r>
              <a:rPr lang="en-US" dirty="0"/>
              <a:t>Click to edit the header title (up to two lines)</a:t>
            </a:r>
            <a:endParaRPr lang="en-GB" dirty="0"/>
          </a:p>
        </p:txBody>
      </p:sp>
      <p:sp>
        <p:nvSpPr>
          <p:cNvPr id="3" name="Content Placeholder 2"/>
          <p:cNvSpPr>
            <a:spLocks noGrp="1"/>
          </p:cNvSpPr>
          <p:nvPr>
            <p:ph sz="half" idx="1" hasCustomPrompt="1"/>
          </p:nvPr>
        </p:nvSpPr>
        <p:spPr>
          <a:xfrm>
            <a:off x="460800" y="2520000"/>
            <a:ext cx="3780000" cy="3060000"/>
          </a:xfrm>
        </p:spPr>
        <p:txBody>
          <a:bodyPr vert="horz" lIns="0" tIns="0" rIns="0" bIns="0" rtlCol="0" anchor="t" anchorCtr="0">
            <a:noAutofit/>
          </a:bodyPr>
          <a:lstStyle>
            <a:lvl1pPr>
              <a:defRPr lang="en-US" dirty="0" smtClean="0">
                <a:solidFill>
                  <a:srgbClr val="0D1F41"/>
                </a:solidFill>
              </a:defRPr>
            </a:lvl1pPr>
            <a:lvl2pPr>
              <a:defRPr lang="en-US" dirty="0" smtClean="0">
                <a:solidFill>
                  <a:srgbClr val="0D1F41"/>
                </a:solidFill>
              </a:defRPr>
            </a:lvl2pPr>
            <a:lvl3pPr>
              <a:defRPr lang="en-US" dirty="0" smtClean="0">
                <a:solidFill>
                  <a:srgbClr val="0D1F41"/>
                </a:solidFill>
              </a:defRPr>
            </a:lvl3pPr>
            <a:lvl4pPr>
              <a:defRPr lang="en-US" dirty="0" smtClean="0">
                <a:solidFill>
                  <a:srgbClr val="0D1F41"/>
                </a:solidFill>
              </a:defRPr>
            </a:lvl4pPr>
            <a:lvl5pPr>
              <a:defRPr lang="en-GB" dirty="0">
                <a:solidFill>
                  <a:srgbClr val="0D1F41"/>
                </a:solidFill>
              </a:defRPr>
            </a:lvl5pPr>
          </a:lstStyle>
          <a:p>
            <a:pPr lvl="0"/>
            <a:r>
              <a:rPr lang="en-US" dirty="0"/>
              <a:t>Click to edit body text</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hasCustomPrompt="1"/>
          </p:nvPr>
        </p:nvSpPr>
        <p:spPr>
          <a:xfrm>
            <a:off x="4888800" y="2520000"/>
            <a:ext cx="3780000" cy="3060000"/>
          </a:xfrm>
        </p:spPr>
        <p:txBody>
          <a:bodyPr vert="horz" lIns="0" tIns="0" rIns="0" bIns="0" rtlCol="0" anchor="t" anchorCtr="0">
            <a:noAutofit/>
          </a:bodyPr>
          <a:lstStyle>
            <a:lvl1pPr>
              <a:defRPr lang="en-US" baseline="0" smtClean="0">
                <a:solidFill>
                  <a:srgbClr val="0D1F41"/>
                </a:solidFill>
              </a:defRPr>
            </a:lvl1pPr>
            <a:lvl2pPr>
              <a:defRPr lang="en-US" smtClean="0">
                <a:solidFill>
                  <a:srgbClr val="0D1F41"/>
                </a:solidFill>
              </a:defRPr>
            </a:lvl2pPr>
            <a:lvl3pPr>
              <a:defRPr lang="en-US" smtClean="0">
                <a:solidFill>
                  <a:srgbClr val="0D1F41"/>
                </a:solidFill>
              </a:defRPr>
            </a:lvl3pPr>
            <a:lvl4pPr>
              <a:defRPr lang="en-US" smtClean="0">
                <a:solidFill>
                  <a:srgbClr val="0D1F41"/>
                </a:solidFill>
              </a:defRPr>
            </a:lvl4pPr>
            <a:lvl5pPr>
              <a:defRPr lang="en-GB">
                <a:solidFill>
                  <a:srgbClr val="0D1F41"/>
                </a:solidFill>
              </a:defRPr>
            </a:lvl5pPr>
          </a:lstStyle>
          <a:p>
            <a:pPr lvl="0"/>
            <a:r>
              <a:rPr lang="en-US" dirty="0"/>
              <a:t>Click to edit body text</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732394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0">
                <a:solidFill>
                  <a:srgbClr val="0D1F41"/>
                </a:solidFill>
              </a:defRPr>
            </a:lvl1pPr>
          </a:lstStyle>
          <a:p>
            <a:r>
              <a:rPr lang="en-US" dirty="0"/>
              <a:t>Click to edit the header title (up to two lines)</a:t>
            </a:r>
          </a:p>
        </p:txBody>
      </p:sp>
    </p:spTree>
    <p:extLst>
      <p:ext uri="{BB962C8B-B14F-4D97-AF65-F5344CB8AC3E}">
        <p14:creationId xmlns:p14="http://schemas.microsoft.com/office/powerpoint/2010/main" val="1296152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Section title slide">
    <p:spTree>
      <p:nvGrpSpPr>
        <p:cNvPr id="1" name=""/>
        <p:cNvGrpSpPr/>
        <p:nvPr/>
      </p:nvGrpSpPr>
      <p:grpSpPr>
        <a:xfrm>
          <a:off x="0" y="0"/>
          <a:ext cx="0" cy="0"/>
          <a:chOff x="0" y="0"/>
          <a:chExt cx="0" cy="0"/>
        </a:xfrm>
      </p:grpSpPr>
      <p:sp>
        <p:nvSpPr>
          <p:cNvPr id="26" name="Rectangle 25"/>
          <p:cNvSpPr/>
          <p:nvPr userDrawn="1"/>
        </p:nvSpPr>
        <p:spPr>
          <a:xfrm>
            <a:off x="-1587" y="0"/>
            <a:ext cx="9144000" cy="6858000"/>
          </a:xfrm>
          <a:prstGeom prst="rect">
            <a:avLst/>
          </a:prstGeom>
          <a:solidFill>
            <a:srgbClr val="C0C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p:cNvSpPr>
            <a:spLocks noGrp="1"/>
          </p:cNvSpPr>
          <p:nvPr userDrawn="1">
            <p:ph type="ctrTitle" hasCustomPrompt="1"/>
          </p:nvPr>
        </p:nvSpPr>
        <p:spPr>
          <a:xfrm>
            <a:off x="466413" y="1957869"/>
            <a:ext cx="8208000" cy="700074"/>
          </a:xfrm>
        </p:spPr>
        <p:txBody>
          <a:bodyPr anchor="t" anchorCtr="0"/>
          <a:lstStyle>
            <a:lvl1pPr>
              <a:defRPr sz="4000" b="0" i="0">
                <a:solidFill>
                  <a:schemeClr val="bg1"/>
                </a:solidFill>
                <a:latin typeface="Franklin Gothic Demi" charset="0"/>
                <a:ea typeface="Franklin Gothic Demi" charset="0"/>
                <a:cs typeface="Franklin Gothic Demi" charset="0"/>
              </a:defRPr>
            </a:lvl1pPr>
          </a:lstStyle>
          <a:p>
            <a:r>
              <a:rPr lang="en-US" dirty="0"/>
              <a:t>CLICK TO EDIT THE TITLE</a:t>
            </a:r>
            <a:endParaRPr lang="en-GB" dirty="0"/>
          </a:p>
        </p:txBody>
      </p:sp>
      <p:sp>
        <p:nvSpPr>
          <p:cNvPr id="17" name="Subtitle 2"/>
          <p:cNvSpPr>
            <a:spLocks noGrp="1"/>
          </p:cNvSpPr>
          <p:nvPr userDrawn="1">
            <p:ph type="subTitle" idx="1" hasCustomPrompt="1"/>
          </p:nvPr>
        </p:nvSpPr>
        <p:spPr>
          <a:xfrm>
            <a:off x="460891" y="2821869"/>
            <a:ext cx="8208000" cy="652861"/>
          </a:xfrm>
        </p:spPr>
        <p:txBody>
          <a:bodyPr anchor="t" anchorCtr="0"/>
          <a:lstStyle>
            <a:lvl1pPr marL="0" indent="0" algn="l">
              <a:spcBef>
                <a:spcPts val="600"/>
              </a:spcBef>
              <a:buNone/>
              <a:defRPr sz="2800">
                <a:solidFill>
                  <a:srgbClr val="0D1F41"/>
                </a:solidFill>
                <a:latin typeface="Franklin Gothic Book" charset="0"/>
                <a:ea typeface="Franklin Gothic Book" charset="0"/>
                <a:cs typeface="Franklin Gothic Book"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the subtitle</a:t>
            </a:r>
          </a:p>
        </p:txBody>
      </p:sp>
      <p:sp>
        <p:nvSpPr>
          <p:cNvPr id="12" name="Rectangle 8"/>
          <p:cNvSpPr>
            <a:spLocks noChangeArrowheads="1"/>
          </p:cNvSpPr>
          <p:nvPr userDrawn="1"/>
        </p:nvSpPr>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Rectangle 9"/>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pic>
        <p:nvPicPr>
          <p:cNvPr id="15" name="Picture 14"/>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7109" y="4114800"/>
            <a:ext cx="9144000" cy="2743200"/>
          </a:xfrm>
          <a:prstGeom prst="rect">
            <a:avLst/>
          </a:prstGeom>
        </p:spPr>
      </p:pic>
      <p:sp>
        <p:nvSpPr>
          <p:cNvPr id="16" name="TextBox 15"/>
          <p:cNvSpPr txBox="1"/>
          <p:nvPr userDrawn="1"/>
        </p:nvSpPr>
        <p:spPr>
          <a:xfrm flipH="1">
            <a:off x="460891" y="6121666"/>
            <a:ext cx="2800952" cy="735681"/>
          </a:xfrm>
          <a:prstGeom prst="rect">
            <a:avLst/>
          </a:prstGeom>
          <a:noFill/>
        </p:spPr>
        <p:txBody>
          <a:bodyPr wrap="square" lIns="0" tIns="0" rIns="0" bIns="0" rtlCol="0" anchor="ctr" anchorCtr="0">
            <a:noAutofit/>
          </a:bodyPr>
          <a:lstStyle/>
          <a:p>
            <a:r>
              <a:rPr lang="en-US" sz="1900" b="0" i="0" dirty="0">
                <a:solidFill>
                  <a:schemeClr val="bg1"/>
                </a:solidFill>
                <a:latin typeface="Franklin Gothic Demi" charset="0"/>
                <a:ea typeface="Franklin Gothic Demi" charset="0"/>
                <a:cs typeface="Franklin Gothic Demi" charset="0"/>
              </a:rPr>
              <a:t>Helpdesk:</a:t>
            </a:r>
            <a:r>
              <a:rPr lang="en-US" sz="1900" b="0" i="0" baseline="0" dirty="0">
                <a:solidFill>
                  <a:schemeClr val="bg1"/>
                </a:solidFill>
                <a:latin typeface="Franklin Gothic Demi" charset="0"/>
                <a:ea typeface="Franklin Gothic Demi" charset="0"/>
                <a:cs typeface="Franklin Gothic Demi" charset="0"/>
              </a:rPr>
              <a:t> 0300 777 8427</a:t>
            </a:r>
            <a:endParaRPr lang="en-US" sz="1900" b="0" i="0" dirty="0">
              <a:solidFill>
                <a:schemeClr val="bg1"/>
              </a:solidFill>
              <a:latin typeface="Franklin Gothic Demi" charset="0"/>
              <a:ea typeface="Franklin Gothic Demi" charset="0"/>
              <a:cs typeface="Franklin Gothic Demi" charset="0"/>
            </a:endParaRPr>
          </a:p>
        </p:txBody>
      </p:sp>
      <p:sp>
        <p:nvSpPr>
          <p:cNvPr id="18" name="TextBox 17"/>
          <p:cNvSpPr txBox="1"/>
          <p:nvPr userDrawn="1"/>
        </p:nvSpPr>
        <p:spPr>
          <a:xfrm flipH="1">
            <a:off x="3580593" y="6121666"/>
            <a:ext cx="3288365" cy="735681"/>
          </a:xfrm>
          <a:prstGeom prst="rect">
            <a:avLst/>
          </a:prstGeom>
          <a:noFill/>
        </p:spPr>
        <p:txBody>
          <a:bodyPr wrap="square" lIns="0" tIns="0" rIns="0" bIns="0" rtlCol="0" anchor="ctr" anchorCtr="0">
            <a:noAutofit/>
          </a:bodyPr>
          <a:lstStyle/>
          <a:p>
            <a:r>
              <a:rPr lang="en-US" sz="1900" b="0" i="0" dirty="0" err="1">
                <a:solidFill>
                  <a:schemeClr val="bg1"/>
                </a:solidFill>
                <a:latin typeface="Franklin Gothic Demi" charset="0"/>
                <a:ea typeface="Franklin Gothic Demi" charset="0"/>
                <a:cs typeface="Franklin Gothic Demi" charset="0"/>
              </a:rPr>
              <a:t>www.tourettes-action.org.uk</a:t>
            </a:r>
            <a:endParaRPr lang="en-US" sz="1900" b="0" i="0" dirty="0">
              <a:solidFill>
                <a:schemeClr val="bg1"/>
              </a:solidFill>
              <a:latin typeface="Franklin Gothic Demi" charset="0"/>
              <a:ea typeface="Franklin Gothic Demi" charset="0"/>
              <a:cs typeface="Franklin Gothic Demi" charset="0"/>
            </a:endParaRPr>
          </a:p>
        </p:txBody>
      </p:sp>
      <p:cxnSp>
        <p:nvCxnSpPr>
          <p:cNvPr id="19" name="Straight Connector 18"/>
          <p:cNvCxnSpPr/>
          <p:nvPr userDrawn="1"/>
        </p:nvCxnSpPr>
        <p:spPr>
          <a:xfrm>
            <a:off x="3397718" y="6391174"/>
            <a:ext cx="0" cy="216000"/>
          </a:xfrm>
          <a:prstGeom prst="line">
            <a:avLst/>
          </a:prstGeom>
          <a:ln w="6350">
            <a:solidFill>
              <a:srgbClr val="C0C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8842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Closing Slide">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44263" y="3880325"/>
            <a:ext cx="468000" cy="468000"/>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4750134"/>
            <a:ext cx="9144000" cy="2146300"/>
          </a:xfrm>
          <a:prstGeom prst="rect">
            <a:avLst/>
          </a:prstGeom>
        </p:spPr>
      </p:pic>
      <p:sp>
        <p:nvSpPr>
          <p:cNvPr id="16" name="Title 1"/>
          <p:cNvSpPr>
            <a:spLocks noGrp="1"/>
          </p:cNvSpPr>
          <p:nvPr>
            <p:ph type="ctrTitle" hasCustomPrompt="1"/>
          </p:nvPr>
        </p:nvSpPr>
        <p:spPr>
          <a:xfrm>
            <a:off x="2627693" y="5601903"/>
            <a:ext cx="6041198" cy="1068404"/>
          </a:xfrm>
        </p:spPr>
        <p:txBody>
          <a:bodyPr anchor="ctr" anchorCtr="0"/>
          <a:lstStyle>
            <a:lvl1pPr>
              <a:defRPr sz="4500" b="0" i="0" baseline="0">
                <a:solidFill>
                  <a:schemeClr val="bg1"/>
                </a:solidFill>
                <a:latin typeface="Franklin Gothic Demi" charset="0"/>
                <a:ea typeface="Franklin Gothic Demi" charset="0"/>
                <a:cs typeface="Franklin Gothic Demi" charset="0"/>
              </a:defRPr>
            </a:lvl1pPr>
          </a:lstStyle>
          <a:p>
            <a:r>
              <a:rPr lang="en-US" dirty="0"/>
              <a:t>Thank you.</a:t>
            </a:r>
            <a:endParaRPr lang="en-GB" dirty="0"/>
          </a:p>
        </p:txBody>
      </p:sp>
      <p:sp>
        <p:nvSpPr>
          <p:cNvPr id="17" name="Rectangle 16"/>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
        <p:nvSpPr>
          <p:cNvPr id="22" name="TextBox 21"/>
          <p:cNvSpPr txBox="1"/>
          <p:nvPr userDrawn="1"/>
        </p:nvSpPr>
        <p:spPr>
          <a:xfrm flipH="1">
            <a:off x="2627693" y="1039527"/>
            <a:ext cx="6041198" cy="4485373"/>
          </a:xfrm>
          <a:prstGeom prst="rect">
            <a:avLst/>
          </a:prstGeom>
          <a:noFill/>
        </p:spPr>
        <p:txBody>
          <a:bodyPr wrap="square" lIns="0" tIns="0" rIns="0" bIns="0" rtlCol="0" anchor="ctr" anchorCtr="0">
            <a:no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i="0" baseline="0" dirty="0">
                <a:solidFill>
                  <a:srgbClr val="0D1F41"/>
                </a:solidFill>
                <a:effectLst/>
                <a:latin typeface="Franklin Gothic Demi" charset="0"/>
                <a:ea typeface="Franklin Gothic Demi" charset="0"/>
                <a:cs typeface="Franklin Gothic Demi" charset="0"/>
              </a:rPr>
              <a:t>Helpdesk: 0300 777 8427</a:t>
            </a:r>
          </a:p>
          <a:p>
            <a:pPr algn="l"/>
            <a:endParaRPr lang="en-US" sz="3000" b="0" i="0" baseline="0" dirty="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400" b="0" i="0" baseline="0" dirty="0" err="1">
                <a:solidFill>
                  <a:srgbClr val="0D1F41"/>
                </a:solidFill>
                <a:effectLst/>
                <a:latin typeface="Franklin Gothic Demi" charset="0"/>
                <a:ea typeface="Franklin Gothic Demi" charset="0"/>
                <a:cs typeface="Franklin Gothic Demi" charset="0"/>
              </a:rPr>
              <a:t>www.tourettes-action.org.uk</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2400" b="0" i="0" u="none" strike="noStrike" kern="1200" baseline="0" dirty="0" err="1">
                <a:solidFill>
                  <a:srgbClr val="0D1F41"/>
                </a:solidFill>
                <a:effectLst/>
                <a:latin typeface="Franklin Gothic Demi" charset="0"/>
                <a:ea typeface="Franklin Gothic Demi" charset="0"/>
                <a:cs typeface="Franklin Gothic Demi" charset="0"/>
              </a:rPr>
              <a:t>help@tourettes-action.org.uk</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algn="l"/>
            <a:r>
              <a:rPr lang="en-US" sz="2400" b="0" i="0" baseline="0" dirty="0" err="1">
                <a:solidFill>
                  <a:srgbClr val="0D1F41"/>
                </a:solidFill>
                <a:effectLst/>
                <a:latin typeface="Franklin Gothic Demi" charset="0"/>
                <a:ea typeface="Franklin Gothic Demi" charset="0"/>
                <a:cs typeface="Franklin Gothic Demi" charset="0"/>
              </a:rPr>
              <a:t>facebook.com</a:t>
            </a:r>
            <a:r>
              <a:rPr lang="en-US" sz="2400" b="0" i="0" baseline="0" dirty="0">
                <a:solidFill>
                  <a:srgbClr val="0D1F41"/>
                </a:solidFill>
                <a:effectLst/>
                <a:latin typeface="Franklin Gothic Demi" charset="0"/>
                <a:ea typeface="Franklin Gothic Demi" charset="0"/>
                <a:cs typeface="Franklin Gothic Demi" charset="0"/>
              </a:rPr>
              <a:t>/</a:t>
            </a:r>
            <a:r>
              <a:rPr lang="en-US" sz="2400" b="0" i="0" baseline="0" dirty="0" err="1">
                <a:solidFill>
                  <a:srgbClr val="0D1F41"/>
                </a:solidFill>
                <a:effectLst/>
                <a:latin typeface="Franklin Gothic Demi" charset="0"/>
                <a:ea typeface="Franklin Gothic Demi" charset="0"/>
                <a:cs typeface="Franklin Gothic Demi" charset="0"/>
              </a:rPr>
              <a:t>TourettesAction</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algn="l"/>
            <a:r>
              <a:rPr lang="en-US" sz="2400" b="0" i="0" baseline="0" dirty="0" err="1">
                <a:solidFill>
                  <a:srgbClr val="0D1F41"/>
                </a:solidFill>
                <a:effectLst/>
                <a:latin typeface="Franklin Gothic Demi" charset="0"/>
                <a:ea typeface="Franklin Gothic Demi" charset="0"/>
                <a:cs typeface="Franklin Gothic Demi" charset="0"/>
              </a:rPr>
              <a:t>twitter.com</a:t>
            </a:r>
            <a:r>
              <a:rPr lang="en-US" sz="2400" b="0" i="0" baseline="0" dirty="0">
                <a:solidFill>
                  <a:srgbClr val="0D1F41"/>
                </a:solidFill>
                <a:effectLst/>
                <a:latin typeface="Franklin Gothic Demi" charset="0"/>
                <a:ea typeface="Franklin Gothic Demi" charset="0"/>
                <a:cs typeface="Franklin Gothic Demi" charset="0"/>
              </a:rPr>
              <a:t>/</a:t>
            </a:r>
            <a:r>
              <a:rPr lang="en-US" sz="2400" b="0" i="0" baseline="0" dirty="0" err="1">
                <a:solidFill>
                  <a:srgbClr val="0D1F41"/>
                </a:solidFill>
                <a:effectLst/>
                <a:latin typeface="Franklin Gothic Demi" charset="0"/>
                <a:ea typeface="Franklin Gothic Demi" charset="0"/>
                <a:cs typeface="Franklin Gothic Demi" charset="0"/>
              </a:rPr>
              <a:t>tourettesaction</a:t>
            </a:r>
            <a:endParaRPr lang="en-US" sz="2400" b="0" i="0" baseline="0" dirty="0">
              <a:solidFill>
                <a:srgbClr val="0D1F41"/>
              </a:solidFill>
              <a:effectLst/>
              <a:latin typeface="Franklin Gothic Demi" charset="0"/>
              <a:ea typeface="Franklin Gothic Demi" charset="0"/>
              <a:cs typeface="Franklin Gothic Demi" charset="0"/>
            </a:endParaRPr>
          </a:p>
        </p:txBody>
      </p:sp>
      <p:pic>
        <p:nvPicPr>
          <p:cNvPr id="28" name="Picture 27"/>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844263" y="3057781"/>
            <a:ext cx="468000" cy="468000"/>
          </a:xfrm>
          <a:prstGeom prst="rect">
            <a:avLst/>
          </a:prstGeom>
        </p:spPr>
      </p:pic>
      <p:pic>
        <p:nvPicPr>
          <p:cNvPr id="29" name="Picture 28"/>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844263" y="2225926"/>
            <a:ext cx="468000" cy="468000"/>
          </a:xfrm>
          <a:prstGeom prst="rect">
            <a:avLst/>
          </a:prstGeom>
        </p:spPr>
      </p:pic>
      <p:pic>
        <p:nvPicPr>
          <p:cNvPr id="30" name="Picture 29"/>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844263" y="1394071"/>
            <a:ext cx="468000" cy="468000"/>
          </a:xfrm>
          <a:prstGeom prst="rect">
            <a:avLst/>
          </a:prstGeom>
        </p:spPr>
      </p:pic>
      <p:pic>
        <p:nvPicPr>
          <p:cNvPr id="31" name="Picture 30"/>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1844263" y="4708443"/>
            <a:ext cx="468000" cy="468000"/>
          </a:xfrm>
          <a:prstGeom prst="rect">
            <a:avLst/>
          </a:prstGeom>
        </p:spPr>
      </p:pic>
    </p:spTree>
    <p:extLst>
      <p:ext uri="{BB962C8B-B14F-4D97-AF65-F5344CB8AC3E}">
        <p14:creationId xmlns:p14="http://schemas.microsoft.com/office/powerpoint/2010/main" val="1554034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121975"/>
            <a:ext cx="9144000" cy="2739938"/>
          </a:xfrm>
          <a:prstGeom prst="rect">
            <a:avLst/>
          </a:prstGeom>
        </p:spPr>
      </p:pic>
      <p:sp>
        <p:nvSpPr>
          <p:cNvPr id="2" name="Title 1"/>
          <p:cNvSpPr>
            <a:spLocks noGrp="1"/>
          </p:cNvSpPr>
          <p:nvPr>
            <p:ph type="ctrTitle" hasCustomPrompt="1"/>
          </p:nvPr>
        </p:nvSpPr>
        <p:spPr>
          <a:xfrm>
            <a:off x="460891" y="1039033"/>
            <a:ext cx="8208000" cy="3147957"/>
          </a:xfrm>
        </p:spPr>
        <p:txBody>
          <a:bodyPr anchor="ctr" anchorCtr="0"/>
          <a:lstStyle>
            <a:lvl1pPr>
              <a:defRPr sz="6000" b="0" i="0" baseline="0">
                <a:solidFill>
                  <a:srgbClr val="0D1F41"/>
                </a:solidFill>
                <a:latin typeface="Franklin Gothic Demi" charset="0"/>
                <a:ea typeface="Franklin Gothic Demi" charset="0"/>
                <a:cs typeface="Franklin Gothic Demi" charset="0"/>
              </a:defRPr>
            </a:lvl1pPr>
          </a:lstStyle>
          <a:p>
            <a:r>
              <a:rPr lang="en-US" dirty="0"/>
              <a:t>HEADLINE </a:t>
            </a:r>
            <a:br>
              <a:rPr lang="en-US" dirty="0"/>
            </a:br>
            <a:r>
              <a:rPr lang="en-US" dirty="0"/>
              <a:t>(IN UPPER CASE)</a:t>
            </a:r>
            <a:endParaRPr lang="en-GB" dirty="0"/>
          </a:p>
        </p:txBody>
      </p:sp>
      <p:sp>
        <p:nvSpPr>
          <p:cNvPr id="6" name="Rectangle 5"/>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
        <p:nvSpPr>
          <p:cNvPr id="14" name="TextBox 13"/>
          <p:cNvSpPr txBox="1"/>
          <p:nvPr userDrawn="1"/>
        </p:nvSpPr>
        <p:spPr>
          <a:xfrm flipH="1">
            <a:off x="460891" y="6121666"/>
            <a:ext cx="2800952" cy="735681"/>
          </a:xfrm>
          <a:prstGeom prst="rect">
            <a:avLst/>
          </a:prstGeom>
          <a:noFill/>
        </p:spPr>
        <p:txBody>
          <a:bodyPr wrap="square" lIns="0" tIns="0" rIns="0" bIns="0" rtlCol="0" anchor="ctr" anchorCtr="0">
            <a:noAutofit/>
          </a:bodyPr>
          <a:lstStyle/>
          <a:p>
            <a:r>
              <a:rPr lang="en-US" sz="1900" b="0" i="0" dirty="0">
                <a:solidFill>
                  <a:schemeClr val="bg1"/>
                </a:solidFill>
                <a:latin typeface="Franklin Gothic Demi" charset="0"/>
                <a:ea typeface="Franklin Gothic Demi" charset="0"/>
                <a:cs typeface="Franklin Gothic Demi" charset="0"/>
              </a:rPr>
              <a:t>Helpdesk:</a:t>
            </a:r>
            <a:r>
              <a:rPr lang="en-US" sz="1900" b="0" i="0" baseline="0" dirty="0">
                <a:solidFill>
                  <a:schemeClr val="bg1"/>
                </a:solidFill>
                <a:latin typeface="Franklin Gothic Demi" charset="0"/>
                <a:ea typeface="Franklin Gothic Demi" charset="0"/>
                <a:cs typeface="Franklin Gothic Demi" charset="0"/>
              </a:rPr>
              <a:t> 0300 777 8427</a:t>
            </a:r>
            <a:endParaRPr lang="en-US" sz="1900" b="0" i="0" dirty="0">
              <a:solidFill>
                <a:schemeClr val="bg1"/>
              </a:solidFill>
              <a:latin typeface="Franklin Gothic Demi" charset="0"/>
              <a:ea typeface="Franklin Gothic Demi" charset="0"/>
              <a:cs typeface="Franklin Gothic Demi" charset="0"/>
            </a:endParaRPr>
          </a:p>
        </p:txBody>
      </p:sp>
      <p:sp>
        <p:nvSpPr>
          <p:cNvPr id="15" name="TextBox 14"/>
          <p:cNvSpPr txBox="1"/>
          <p:nvPr userDrawn="1"/>
        </p:nvSpPr>
        <p:spPr>
          <a:xfrm flipH="1">
            <a:off x="3580593" y="6121666"/>
            <a:ext cx="3288365" cy="735681"/>
          </a:xfrm>
          <a:prstGeom prst="rect">
            <a:avLst/>
          </a:prstGeom>
          <a:noFill/>
        </p:spPr>
        <p:txBody>
          <a:bodyPr wrap="square" lIns="0" tIns="0" rIns="0" bIns="0" rtlCol="0" anchor="ctr" anchorCtr="0">
            <a:noAutofit/>
          </a:bodyPr>
          <a:lstStyle/>
          <a:p>
            <a:r>
              <a:rPr lang="en-US" sz="1900" b="0" i="0" dirty="0" err="1">
                <a:solidFill>
                  <a:schemeClr val="bg1"/>
                </a:solidFill>
                <a:latin typeface="Franklin Gothic Demi" charset="0"/>
                <a:ea typeface="Franklin Gothic Demi" charset="0"/>
                <a:cs typeface="Franklin Gothic Demi" charset="0"/>
              </a:rPr>
              <a:t>www.tourettes-action.org.uk</a:t>
            </a:r>
            <a:endParaRPr lang="en-US" sz="1900" b="0" i="0" dirty="0">
              <a:solidFill>
                <a:schemeClr val="bg1"/>
              </a:solidFill>
              <a:latin typeface="Franklin Gothic Demi" charset="0"/>
              <a:ea typeface="Franklin Gothic Demi" charset="0"/>
              <a:cs typeface="Franklin Gothic Demi" charset="0"/>
            </a:endParaRPr>
          </a:p>
        </p:txBody>
      </p:sp>
      <p:cxnSp>
        <p:nvCxnSpPr>
          <p:cNvPr id="17" name="Straight Connector 16"/>
          <p:cNvCxnSpPr/>
          <p:nvPr userDrawn="1"/>
        </p:nvCxnSpPr>
        <p:spPr>
          <a:xfrm>
            <a:off x="3397718" y="6391174"/>
            <a:ext cx="0" cy="216000"/>
          </a:xfrm>
          <a:prstGeom prst="line">
            <a:avLst/>
          </a:prstGeom>
          <a:ln w="6350">
            <a:solidFill>
              <a:srgbClr val="C0C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9965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rgbClr val="0D1F41"/>
                </a:solidFill>
              </a:defRPr>
            </a:lvl1pPr>
          </a:lstStyle>
          <a:p>
            <a:r>
              <a:rPr lang="en-US" dirty="0"/>
              <a:t>Click to edit the header title (up to two lines)</a:t>
            </a:r>
            <a:endParaRPr lang="en-GB" dirty="0"/>
          </a:p>
        </p:txBody>
      </p:sp>
    </p:spTree>
    <p:extLst>
      <p:ext uri="{BB962C8B-B14F-4D97-AF65-F5344CB8AC3E}">
        <p14:creationId xmlns:p14="http://schemas.microsoft.com/office/powerpoint/2010/main" val="58143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0800" y="1440000"/>
            <a:ext cx="8208000" cy="925200"/>
          </a:xfrm>
        </p:spPr>
        <p:txBody>
          <a:bodyPr/>
          <a:lstStyle>
            <a:lvl1pPr>
              <a:defRPr b="0">
                <a:solidFill>
                  <a:srgbClr val="0D1F41"/>
                </a:solidFill>
              </a:defRPr>
            </a:lvl1pPr>
          </a:lstStyle>
          <a:p>
            <a:r>
              <a:rPr lang="en-US" dirty="0"/>
              <a:t>Click to edit the header title (up to two lines)</a:t>
            </a:r>
            <a:endParaRPr lang="en-GB" dirty="0"/>
          </a:p>
        </p:txBody>
      </p:sp>
      <p:sp>
        <p:nvSpPr>
          <p:cNvPr id="3" name="Content Placeholder 2"/>
          <p:cNvSpPr>
            <a:spLocks noGrp="1"/>
          </p:cNvSpPr>
          <p:nvPr>
            <p:ph idx="1" hasCustomPrompt="1"/>
          </p:nvPr>
        </p:nvSpPr>
        <p:spPr>
          <a:xfrm>
            <a:off x="460800" y="2520000"/>
            <a:ext cx="8208000" cy="3060000"/>
          </a:xfrm>
        </p:spPr>
        <p:txBody>
          <a:bodyPr/>
          <a:lstStyle>
            <a:lvl1pPr marL="0" marR="0" indent="0" algn="l" defTabSz="216000" rtl="0" eaLnBrk="1" fontAlgn="auto" latinLnBrk="0" hangingPunct="1">
              <a:lnSpc>
                <a:spcPct val="100000"/>
              </a:lnSpc>
              <a:spcBef>
                <a:spcPts val="0"/>
              </a:spcBef>
              <a:spcAft>
                <a:spcPts val="1500"/>
              </a:spcAft>
              <a:buClrTx/>
              <a:buSzTx/>
              <a:buFontTx/>
              <a:buNone/>
              <a:tabLst/>
              <a:defRPr baseline="0">
                <a:solidFill>
                  <a:srgbClr val="0D1F41"/>
                </a:solidFill>
              </a:defRPr>
            </a:lvl1pPr>
            <a:lvl2pPr>
              <a:defRPr>
                <a:solidFill>
                  <a:srgbClr val="0D1F41"/>
                </a:solidFill>
              </a:defRPr>
            </a:lvl2pPr>
            <a:lvl3pPr>
              <a:defRPr>
                <a:solidFill>
                  <a:srgbClr val="0D1F41"/>
                </a:solidFill>
              </a:defRPr>
            </a:lvl3pPr>
            <a:lvl4pPr>
              <a:defRPr>
                <a:solidFill>
                  <a:srgbClr val="0D1F41"/>
                </a:solidFill>
              </a:defRPr>
            </a:lvl4pPr>
            <a:lvl5pPr>
              <a:defRPr>
                <a:solidFill>
                  <a:srgbClr val="0D1F41"/>
                </a:solidFill>
              </a:defRPr>
            </a:lvl5pPr>
          </a:lstStyle>
          <a:p>
            <a:pPr lvl="0"/>
            <a:r>
              <a:rPr lang="en-US" dirty="0"/>
              <a:t>Click to edit body text (</a:t>
            </a:r>
            <a:r>
              <a:rPr lang="en-US" dirty="0" err="1"/>
              <a:t>subheadlines</a:t>
            </a:r>
            <a:r>
              <a:rPr lang="en-US" dirty="0"/>
              <a:t> should be bold and green)</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204751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Logo slide">
    <p:spTree>
      <p:nvGrpSpPr>
        <p:cNvPr id="1" name=""/>
        <p:cNvGrpSpPr/>
        <p:nvPr/>
      </p:nvGrpSpPr>
      <p:grpSpPr>
        <a:xfrm>
          <a:off x="0" y="0"/>
          <a:ext cx="0" cy="0"/>
          <a:chOff x="0" y="0"/>
          <a:chExt cx="0" cy="0"/>
        </a:xfrm>
      </p:grpSpPr>
      <p:sp>
        <p:nvSpPr>
          <p:cNvPr id="16" name="Rectangle 15"/>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Tree>
    <p:extLst>
      <p:ext uri="{BB962C8B-B14F-4D97-AF65-F5344CB8AC3E}">
        <p14:creationId xmlns:p14="http://schemas.microsoft.com/office/powerpoint/2010/main" val="11959642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0800" y="1440000"/>
            <a:ext cx="8208000" cy="925200"/>
          </a:xfrm>
        </p:spPr>
        <p:txBody>
          <a:bodyPr/>
          <a:lstStyle/>
          <a:p>
            <a:r>
              <a:rPr lang="en-US" dirty="0"/>
              <a:t>Click to edit the header title (up to two lines)</a:t>
            </a:r>
            <a:endParaRPr lang="en-GB" dirty="0"/>
          </a:p>
        </p:txBody>
      </p:sp>
      <p:sp>
        <p:nvSpPr>
          <p:cNvPr id="3" name="Content Placeholder 2"/>
          <p:cNvSpPr>
            <a:spLocks noGrp="1"/>
          </p:cNvSpPr>
          <p:nvPr>
            <p:ph sz="half" idx="1" hasCustomPrompt="1"/>
          </p:nvPr>
        </p:nvSpPr>
        <p:spPr>
          <a:xfrm>
            <a:off x="460800" y="2520000"/>
            <a:ext cx="3780000" cy="3060000"/>
          </a:xfrm>
        </p:spPr>
        <p:txBody>
          <a:bodyPr vert="horz" lIns="0" tIns="0" rIns="0" bIns="0" rtlCol="0" anchor="t" anchorCtr="0">
            <a:noAutofit/>
          </a:bodyPr>
          <a:lstStyle>
            <a:lvl1pPr>
              <a:defRPr lang="en-US" dirty="0" smtClean="0">
                <a:solidFill>
                  <a:srgbClr val="0D1F41"/>
                </a:solidFill>
              </a:defRPr>
            </a:lvl1pPr>
            <a:lvl2pPr>
              <a:defRPr lang="en-US" dirty="0" smtClean="0">
                <a:solidFill>
                  <a:srgbClr val="0D1F41"/>
                </a:solidFill>
              </a:defRPr>
            </a:lvl2pPr>
            <a:lvl3pPr>
              <a:defRPr lang="en-US" dirty="0" smtClean="0">
                <a:solidFill>
                  <a:srgbClr val="0D1F41"/>
                </a:solidFill>
              </a:defRPr>
            </a:lvl3pPr>
            <a:lvl4pPr>
              <a:defRPr lang="en-US" dirty="0" smtClean="0">
                <a:solidFill>
                  <a:srgbClr val="0D1F41"/>
                </a:solidFill>
              </a:defRPr>
            </a:lvl4pPr>
            <a:lvl5pPr>
              <a:defRPr lang="en-GB" dirty="0">
                <a:solidFill>
                  <a:srgbClr val="0D1F41"/>
                </a:solidFill>
              </a:defRPr>
            </a:lvl5pPr>
          </a:lstStyle>
          <a:p>
            <a:pPr lvl="0"/>
            <a:r>
              <a:rPr lang="en-US" dirty="0"/>
              <a:t>Click to edit body text</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hasCustomPrompt="1"/>
          </p:nvPr>
        </p:nvSpPr>
        <p:spPr>
          <a:xfrm>
            <a:off x="4888800" y="2520000"/>
            <a:ext cx="3780000" cy="3060000"/>
          </a:xfrm>
        </p:spPr>
        <p:txBody>
          <a:bodyPr vert="horz" lIns="0" tIns="0" rIns="0" bIns="0" rtlCol="0" anchor="t" anchorCtr="0">
            <a:noAutofit/>
          </a:bodyPr>
          <a:lstStyle>
            <a:lvl1pPr>
              <a:defRPr lang="en-US" baseline="0" smtClean="0">
                <a:solidFill>
                  <a:srgbClr val="0D1F41"/>
                </a:solidFill>
              </a:defRPr>
            </a:lvl1pPr>
            <a:lvl2pPr>
              <a:defRPr lang="en-US" smtClean="0">
                <a:solidFill>
                  <a:srgbClr val="0D1F41"/>
                </a:solidFill>
              </a:defRPr>
            </a:lvl2pPr>
            <a:lvl3pPr>
              <a:defRPr lang="en-US" smtClean="0">
                <a:solidFill>
                  <a:srgbClr val="0D1F41"/>
                </a:solidFill>
              </a:defRPr>
            </a:lvl3pPr>
            <a:lvl4pPr>
              <a:defRPr lang="en-US" smtClean="0">
                <a:solidFill>
                  <a:srgbClr val="0D1F41"/>
                </a:solidFill>
              </a:defRPr>
            </a:lvl4pPr>
            <a:lvl5pPr>
              <a:defRPr lang="en-GB">
                <a:solidFill>
                  <a:srgbClr val="0D1F41"/>
                </a:solidFill>
              </a:defRPr>
            </a:lvl5pPr>
          </a:lstStyle>
          <a:p>
            <a:pPr lvl="0"/>
            <a:r>
              <a:rPr lang="en-US" dirty="0"/>
              <a:t>Click to edit body text</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2575089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0">
                <a:solidFill>
                  <a:srgbClr val="0D1F41"/>
                </a:solidFill>
              </a:defRPr>
            </a:lvl1pPr>
          </a:lstStyle>
          <a:p>
            <a:r>
              <a:rPr lang="en-US" dirty="0"/>
              <a:t>Click to edit the header title (up to two lines)</a:t>
            </a:r>
          </a:p>
        </p:txBody>
      </p:sp>
    </p:spTree>
    <p:extLst>
      <p:ext uri="{BB962C8B-B14F-4D97-AF65-F5344CB8AC3E}">
        <p14:creationId xmlns:p14="http://schemas.microsoft.com/office/powerpoint/2010/main" val="602906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Section title slide">
    <p:spTree>
      <p:nvGrpSpPr>
        <p:cNvPr id="1" name=""/>
        <p:cNvGrpSpPr/>
        <p:nvPr/>
      </p:nvGrpSpPr>
      <p:grpSpPr>
        <a:xfrm>
          <a:off x="0" y="0"/>
          <a:ext cx="0" cy="0"/>
          <a:chOff x="0" y="0"/>
          <a:chExt cx="0" cy="0"/>
        </a:xfrm>
      </p:grpSpPr>
      <p:sp>
        <p:nvSpPr>
          <p:cNvPr id="26" name="Rectangle 25"/>
          <p:cNvSpPr/>
          <p:nvPr userDrawn="1"/>
        </p:nvSpPr>
        <p:spPr>
          <a:xfrm>
            <a:off x="-1587" y="0"/>
            <a:ext cx="9144000" cy="6858000"/>
          </a:xfrm>
          <a:prstGeom prst="rect">
            <a:avLst/>
          </a:prstGeom>
          <a:solidFill>
            <a:srgbClr val="C0C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
          <p:cNvSpPr>
            <a:spLocks noGrp="1"/>
          </p:cNvSpPr>
          <p:nvPr userDrawn="1">
            <p:ph type="ctrTitle" hasCustomPrompt="1"/>
          </p:nvPr>
        </p:nvSpPr>
        <p:spPr>
          <a:xfrm>
            <a:off x="466413" y="1957869"/>
            <a:ext cx="8208000" cy="700074"/>
          </a:xfrm>
        </p:spPr>
        <p:txBody>
          <a:bodyPr anchor="t" anchorCtr="0"/>
          <a:lstStyle>
            <a:lvl1pPr>
              <a:defRPr sz="4000" b="0" i="0">
                <a:solidFill>
                  <a:schemeClr val="bg1"/>
                </a:solidFill>
                <a:latin typeface="Franklin Gothic Demi" charset="0"/>
                <a:ea typeface="Franklin Gothic Demi" charset="0"/>
                <a:cs typeface="Franklin Gothic Demi" charset="0"/>
              </a:defRPr>
            </a:lvl1pPr>
          </a:lstStyle>
          <a:p>
            <a:r>
              <a:rPr lang="en-US" dirty="0"/>
              <a:t>CLICK TO EDIT THE TITLE</a:t>
            </a:r>
            <a:endParaRPr lang="en-GB" dirty="0"/>
          </a:p>
        </p:txBody>
      </p:sp>
      <p:sp>
        <p:nvSpPr>
          <p:cNvPr id="17" name="Subtitle 2"/>
          <p:cNvSpPr>
            <a:spLocks noGrp="1"/>
          </p:cNvSpPr>
          <p:nvPr userDrawn="1">
            <p:ph type="subTitle" idx="1" hasCustomPrompt="1"/>
          </p:nvPr>
        </p:nvSpPr>
        <p:spPr>
          <a:xfrm>
            <a:off x="460891" y="2821869"/>
            <a:ext cx="8208000" cy="652861"/>
          </a:xfrm>
        </p:spPr>
        <p:txBody>
          <a:bodyPr anchor="t" anchorCtr="0"/>
          <a:lstStyle>
            <a:lvl1pPr marL="0" indent="0" algn="l">
              <a:spcBef>
                <a:spcPts val="600"/>
              </a:spcBef>
              <a:buNone/>
              <a:defRPr sz="2800">
                <a:solidFill>
                  <a:srgbClr val="0D1F41"/>
                </a:solidFill>
                <a:latin typeface="Franklin Gothic Book" charset="0"/>
                <a:ea typeface="Franklin Gothic Book" charset="0"/>
                <a:cs typeface="Franklin Gothic Book"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the subtitle</a:t>
            </a:r>
          </a:p>
        </p:txBody>
      </p:sp>
      <p:sp>
        <p:nvSpPr>
          <p:cNvPr id="12" name="Rectangle 8"/>
          <p:cNvSpPr>
            <a:spLocks noChangeArrowheads="1"/>
          </p:cNvSpPr>
          <p:nvPr userDrawn="1"/>
        </p:nvSpPr>
        <p:spPr bwMode="auto">
          <a:xfrm>
            <a:off x="1588" y="0"/>
            <a:ext cx="9140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10" name="Rectangle 9"/>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pic>
        <p:nvPicPr>
          <p:cNvPr id="15" name="Picture 14"/>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7109" y="4114800"/>
            <a:ext cx="9144000" cy="2743200"/>
          </a:xfrm>
          <a:prstGeom prst="rect">
            <a:avLst/>
          </a:prstGeom>
        </p:spPr>
      </p:pic>
      <p:sp>
        <p:nvSpPr>
          <p:cNvPr id="16" name="TextBox 15"/>
          <p:cNvSpPr txBox="1"/>
          <p:nvPr userDrawn="1"/>
        </p:nvSpPr>
        <p:spPr>
          <a:xfrm flipH="1">
            <a:off x="460891" y="6121666"/>
            <a:ext cx="2800952" cy="735681"/>
          </a:xfrm>
          <a:prstGeom prst="rect">
            <a:avLst/>
          </a:prstGeom>
          <a:noFill/>
        </p:spPr>
        <p:txBody>
          <a:bodyPr wrap="square" lIns="0" tIns="0" rIns="0" bIns="0" rtlCol="0" anchor="ctr" anchorCtr="0">
            <a:noAutofit/>
          </a:bodyPr>
          <a:lstStyle/>
          <a:p>
            <a:r>
              <a:rPr lang="en-US" sz="1900" b="0" i="0" dirty="0">
                <a:solidFill>
                  <a:schemeClr val="bg1"/>
                </a:solidFill>
                <a:latin typeface="Franklin Gothic Demi" charset="0"/>
                <a:ea typeface="Franklin Gothic Demi" charset="0"/>
                <a:cs typeface="Franklin Gothic Demi" charset="0"/>
              </a:rPr>
              <a:t>Helpdesk:</a:t>
            </a:r>
            <a:r>
              <a:rPr lang="en-US" sz="1900" b="0" i="0" baseline="0" dirty="0">
                <a:solidFill>
                  <a:schemeClr val="bg1"/>
                </a:solidFill>
                <a:latin typeface="Franklin Gothic Demi" charset="0"/>
                <a:ea typeface="Franklin Gothic Demi" charset="0"/>
                <a:cs typeface="Franklin Gothic Demi" charset="0"/>
              </a:rPr>
              <a:t> 0300 777 8427</a:t>
            </a:r>
            <a:endParaRPr lang="en-US" sz="1900" b="0" i="0" dirty="0">
              <a:solidFill>
                <a:schemeClr val="bg1"/>
              </a:solidFill>
              <a:latin typeface="Franklin Gothic Demi" charset="0"/>
              <a:ea typeface="Franklin Gothic Demi" charset="0"/>
              <a:cs typeface="Franklin Gothic Demi" charset="0"/>
            </a:endParaRPr>
          </a:p>
        </p:txBody>
      </p:sp>
      <p:sp>
        <p:nvSpPr>
          <p:cNvPr id="18" name="TextBox 17"/>
          <p:cNvSpPr txBox="1"/>
          <p:nvPr userDrawn="1"/>
        </p:nvSpPr>
        <p:spPr>
          <a:xfrm flipH="1">
            <a:off x="3580593" y="6121666"/>
            <a:ext cx="3288365" cy="735681"/>
          </a:xfrm>
          <a:prstGeom prst="rect">
            <a:avLst/>
          </a:prstGeom>
          <a:noFill/>
        </p:spPr>
        <p:txBody>
          <a:bodyPr wrap="square" lIns="0" tIns="0" rIns="0" bIns="0" rtlCol="0" anchor="ctr" anchorCtr="0">
            <a:noAutofit/>
          </a:bodyPr>
          <a:lstStyle/>
          <a:p>
            <a:r>
              <a:rPr lang="en-US" sz="1900" b="0" i="0" dirty="0" err="1">
                <a:solidFill>
                  <a:schemeClr val="bg1"/>
                </a:solidFill>
                <a:latin typeface="Franklin Gothic Demi" charset="0"/>
                <a:ea typeface="Franklin Gothic Demi" charset="0"/>
                <a:cs typeface="Franklin Gothic Demi" charset="0"/>
              </a:rPr>
              <a:t>www.tourettes-action.org.uk</a:t>
            </a:r>
            <a:endParaRPr lang="en-US" sz="1900" b="0" i="0" dirty="0">
              <a:solidFill>
                <a:schemeClr val="bg1"/>
              </a:solidFill>
              <a:latin typeface="Franklin Gothic Demi" charset="0"/>
              <a:ea typeface="Franklin Gothic Demi" charset="0"/>
              <a:cs typeface="Franklin Gothic Demi" charset="0"/>
            </a:endParaRPr>
          </a:p>
        </p:txBody>
      </p:sp>
      <p:cxnSp>
        <p:nvCxnSpPr>
          <p:cNvPr id="19" name="Straight Connector 18"/>
          <p:cNvCxnSpPr/>
          <p:nvPr userDrawn="1"/>
        </p:nvCxnSpPr>
        <p:spPr>
          <a:xfrm>
            <a:off x="3397718" y="6391174"/>
            <a:ext cx="0" cy="216000"/>
          </a:xfrm>
          <a:prstGeom prst="line">
            <a:avLst/>
          </a:prstGeom>
          <a:ln w="6350">
            <a:solidFill>
              <a:srgbClr val="C0C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932906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losing Slide">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844263" y="3880325"/>
            <a:ext cx="468000" cy="468000"/>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4750134"/>
            <a:ext cx="9144000" cy="2146300"/>
          </a:xfrm>
          <a:prstGeom prst="rect">
            <a:avLst/>
          </a:prstGeom>
        </p:spPr>
      </p:pic>
      <p:sp>
        <p:nvSpPr>
          <p:cNvPr id="16" name="Title 1"/>
          <p:cNvSpPr>
            <a:spLocks noGrp="1"/>
          </p:cNvSpPr>
          <p:nvPr>
            <p:ph type="ctrTitle" hasCustomPrompt="1"/>
          </p:nvPr>
        </p:nvSpPr>
        <p:spPr>
          <a:xfrm>
            <a:off x="2627693" y="5601903"/>
            <a:ext cx="6041198" cy="1068404"/>
          </a:xfrm>
        </p:spPr>
        <p:txBody>
          <a:bodyPr anchor="ctr" anchorCtr="0"/>
          <a:lstStyle>
            <a:lvl1pPr>
              <a:defRPr sz="4500" b="0" i="0" baseline="0">
                <a:solidFill>
                  <a:schemeClr val="bg1"/>
                </a:solidFill>
                <a:latin typeface="Franklin Gothic Demi" charset="0"/>
                <a:ea typeface="Franklin Gothic Demi" charset="0"/>
                <a:cs typeface="Franklin Gothic Demi" charset="0"/>
              </a:defRPr>
            </a:lvl1pPr>
          </a:lstStyle>
          <a:p>
            <a:r>
              <a:rPr lang="en-US" dirty="0"/>
              <a:t>Thank you.</a:t>
            </a:r>
            <a:endParaRPr lang="en-GB" dirty="0"/>
          </a:p>
        </p:txBody>
      </p:sp>
      <p:sp>
        <p:nvSpPr>
          <p:cNvPr id="17" name="Rectangle 16"/>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sp>
        <p:nvSpPr>
          <p:cNvPr id="22" name="TextBox 21"/>
          <p:cNvSpPr txBox="1"/>
          <p:nvPr userDrawn="1"/>
        </p:nvSpPr>
        <p:spPr>
          <a:xfrm flipH="1">
            <a:off x="2627693" y="1039527"/>
            <a:ext cx="6041198" cy="4485373"/>
          </a:xfrm>
          <a:prstGeom prst="rect">
            <a:avLst/>
          </a:prstGeom>
          <a:noFill/>
        </p:spPr>
        <p:txBody>
          <a:bodyPr wrap="square" lIns="0" tIns="0" rIns="0" bIns="0" rtlCol="0" anchor="ctr" anchorCtr="0">
            <a:no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b="0" i="0" baseline="0" dirty="0" smtClean="0">
                <a:solidFill>
                  <a:srgbClr val="0D1F41"/>
                </a:solidFill>
                <a:effectLst/>
                <a:latin typeface="Franklin Gothic Demi" charset="0"/>
                <a:ea typeface="Franklin Gothic Demi" charset="0"/>
                <a:cs typeface="Franklin Gothic Demi" charset="0"/>
              </a:rPr>
              <a:t>Lucy (Ed. Manager):07394 559025</a:t>
            </a:r>
            <a:endParaRPr lang="en-US" sz="3000" b="0" i="0" baseline="0" dirty="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0" i="0" baseline="0" dirty="0" smtClean="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2400" b="0" i="0" baseline="0" dirty="0" smtClean="0">
                <a:solidFill>
                  <a:srgbClr val="0D1F41"/>
                </a:solidFill>
                <a:effectLst/>
                <a:latin typeface="Franklin Gothic Demi" charset="0"/>
                <a:ea typeface="Franklin Gothic Demi" charset="0"/>
                <a:cs typeface="Franklin Gothic Demi" charset="0"/>
              </a:rPr>
              <a:t>www.tourettes-action.org.uk</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2400" b="0" i="0" u="none" strike="noStrike" kern="1200" baseline="0" dirty="0" smtClean="0">
                <a:solidFill>
                  <a:srgbClr val="0D1F41"/>
                </a:solidFill>
                <a:effectLst/>
                <a:latin typeface="Franklin Gothic Demi" charset="0"/>
                <a:ea typeface="Franklin Gothic Demi" charset="0"/>
                <a:cs typeface="Franklin Gothic Demi" charset="0"/>
              </a:rPr>
              <a:t>lucy@tourettes-action.org.uk</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algn="l"/>
            <a:r>
              <a:rPr lang="en-US" sz="2400" b="0" i="0" baseline="0" dirty="0" err="1">
                <a:solidFill>
                  <a:srgbClr val="0D1F41"/>
                </a:solidFill>
                <a:effectLst/>
                <a:latin typeface="Franklin Gothic Demi" charset="0"/>
                <a:ea typeface="Franklin Gothic Demi" charset="0"/>
                <a:cs typeface="Franklin Gothic Demi" charset="0"/>
              </a:rPr>
              <a:t>facebook.com</a:t>
            </a:r>
            <a:r>
              <a:rPr lang="en-US" sz="2400" b="0" i="0" baseline="0" dirty="0">
                <a:solidFill>
                  <a:srgbClr val="0D1F41"/>
                </a:solidFill>
                <a:effectLst/>
                <a:latin typeface="Franklin Gothic Demi" charset="0"/>
                <a:ea typeface="Franklin Gothic Demi" charset="0"/>
                <a:cs typeface="Franklin Gothic Demi" charset="0"/>
              </a:rPr>
              <a:t>/</a:t>
            </a:r>
            <a:r>
              <a:rPr lang="en-US" sz="2400" b="0" i="0" baseline="0" dirty="0" err="1">
                <a:solidFill>
                  <a:srgbClr val="0D1F41"/>
                </a:solidFill>
                <a:effectLst/>
                <a:latin typeface="Franklin Gothic Demi" charset="0"/>
                <a:ea typeface="Franklin Gothic Demi" charset="0"/>
                <a:cs typeface="Franklin Gothic Demi" charset="0"/>
              </a:rPr>
              <a:t>TourettesAction</a:t>
            </a:r>
            <a:endParaRPr lang="en-US" sz="2400" b="0" i="0" baseline="0" dirty="0">
              <a:solidFill>
                <a:srgbClr val="0D1F41"/>
              </a:solidFill>
              <a:effectLst/>
              <a:latin typeface="Franklin Gothic Demi" charset="0"/>
              <a:ea typeface="Franklin Gothic Demi" charset="0"/>
              <a:cs typeface="Franklin Gothic Demi" charset="0"/>
            </a:endParaRPr>
          </a:p>
          <a:p>
            <a:pPr algn="l"/>
            <a:endParaRPr lang="en-US" sz="3000" b="0" i="0" baseline="0" dirty="0">
              <a:solidFill>
                <a:srgbClr val="0D1F41"/>
              </a:solidFill>
              <a:effectLst/>
              <a:latin typeface="Franklin Gothic Demi" charset="0"/>
              <a:ea typeface="Franklin Gothic Demi" charset="0"/>
              <a:cs typeface="Franklin Gothic Demi" charset="0"/>
            </a:endParaRPr>
          </a:p>
          <a:p>
            <a:pPr algn="l"/>
            <a:r>
              <a:rPr lang="en-US" sz="2400" b="0" i="0" baseline="0" dirty="0" err="1">
                <a:solidFill>
                  <a:srgbClr val="0D1F41"/>
                </a:solidFill>
                <a:effectLst/>
                <a:latin typeface="Franklin Gothic Demi" charset="0"/>
                <a:ea typeface="Franklin Gothic Demi" charset="0"/>
                <a:cs typeface="Franklin Gothic Demi" charset="0"/>
              </a:rPr>
              <a:t>twitter.com</a:t>
            </a:r>
            <a:r>
              <a:rPr lang="en-US" sz="2400" b="0" i="0" baseline="0" dirty="0">
                <a:solidFill>
                  <a:srgbClr val="0D1F41"/>
                </a:solidFill>
                <a:effectLst/>
                <a:latin typeface="Franklin Gothic Demi" charset="0"/>
                <a:ea typeface="Franklin Gothic Demi" charset="0"/>
                <a:cs typeface="Franklin Gothic Demi" charset="0"/>
              </a:rPr>
              <a:t>/</a:t>
            </a:r>
            <a:r>
              <a:rPr lang="en-US" sz="2400" b="0" i="0" baseline="0" dirty="0" err="1">
                <a:solidFill>
                  <a:srgbClr val="0D1F41"/>
                </a:solidFill>
                <a:effectLst/>
                <a:latin typeface="Franklin Gothic Demi" charset="0"/>
                <a:ea typeface="Franklin Gothic Demi" charset="0"/>
                <a:cs typeface="Franklin Gothic Demi" charset="0"/>
              </a:rPr>
              <a:t>tourettesaction</a:t>
            </a:r>
            <a:endParaRPr lang="en-US" sz="2400" b="0" i="0" baseline="0" dirty="0">
              <a:solidFill>
                <a:srgbClr val="0D1F41"/>
              </a:solidFill>
              <a:effectLst/>
              <a:latin typeface="Franklin Gothic Demi" charset="0"/>
              <a:ea typeface="Franklin Gothic Demi" charset="0"/>
              <a:cs typeface="Franklin Gothic Demi" charset="0"/>
            </a:endParaRPr>
          </a:p>
        </p:txBody>
      </p:sp>
      <p:pic>
        <p:nvPicPr>
          <p:cNvPr id="28" name="Picture 27"/>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844263" y="3057781"/>
            <a:ext cx="468000" cy="468000"/>
          </a:xfrm>
          <a:prstGeom prst="rect">
            <a:avLst/>
          </a:prstGeom>
        </p:spPr>
      </p:pic>
      <p:pic>
        <p:nvPicPr>
          <p:cNvPr id="29" name="Picture 28"/>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1844263" y="2225926"/>
            <a:ext cx="468000" cy="468000"/>
          </a:xfrm>
          <a:prstGeom prst="rect">
            <a:avLst/>
          </a:prstGeom>
        </p:spPr>
      </p:pic>
      <p:pic>
        <p:nvPicPr>
          <p:cNvPr id="30" name="Picture 29"/>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844263" y="1394071"/>
            <a:ext cx="468000" cy="468000"/>
          </a:xfrm>
          <a:prstGeom prst="rect">
            <a:avLst/>
          </a:prstGeom>
        </p:spPr>
      </p:pic>
      <p:pic>
        <p:nvPicPr>
          <p:cNvPr id="31" name="Picture 30"/>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1844263" y="4708443"/>
            <a:ext cx="468000" cy="468000"/>
          </a:xfrm>
          <a:prstGeom prst="rect">
            <a:avLst/>
          </a:prstGeom>
        </p:spPr>
      </p:pic>
    </p:spTree>
    <p:extLst>
      <p:ext uri="{BB962C8B-B14F-4D97-AF65-F5344CB8AC3E}">
        <p14:creationId xmlns:p14="http://schemas.microsoft.com/office/powerpoint/2010/main" val="355500522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4.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image" Target="../media/image6.png"/><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image" Target="../media/image4.png"/><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image" Target="../media/image3.png"/><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5" Type="http://schemas.openxmlformats.org/officeDocument/2006/relationships/image" Target="../media/image6.png"/><Relationship Id="rId10" Type="http://schemas.openxmlformats.org/officeDocument/2006/relationships/image" Target="../media/image1.png"/><Relationship Id="rId4" Type="http://schemas.openxmlformats.org/officeDocument/2006/relationships/slideLayout" Target="../slideLayouts/slideLayout12.xml"/><Relationship Id="rId9" Type="http://schemas.openxmlformats.org/officeDocument/2006/relationships/theme" Target="../theme/theme2.xml"/><Relationship Id="rId1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0800" y="1440000"/>
            <a:ext cx="8208000" cy="927532"/>
          </a:xfrm>
          <a:prstGeom prst="rect">
            <a:avLst/>
          </a:prstGeom>
        </p:spPr>
        <p:txBody>
          <a:bodyPr vert="horz" lIns="0" tIns="0" rIns="0" bIns="0" rtlCol="0" anchor="t" anchorCtr="0">
            <a:noAutofit/>
          </a:bodyPr>
          <a:lstStyle/>
          <a:p>
            <a:r>
              <a:rPr lang="en-US" dirty="0"/>
              <a:t>Click to edit the header title (up to two lines)</a:t>
            </a:r>
            <a:endParaRPr lang="en-GB" dirty="0"/>
          </a:p>
        </p:txBody>
      </p:sp>
      <p:sp>
        <p:nvSpPr>
          <p:cNvPr id="3" name="Text Placeholder 2"/>
          <p:cNvSpPr>
            <a:spLocks noGrp="1"/>
          </p:cNvSpPr>
          <p:nvPr>
            <p:ph type="body" idx="1"/>
          </p:nvPr>
        </p:nvSpPr>
        <p:spPr>
          <a:xfrm>
            <a:off x="460891" y="2520000"/>
            <a:ext cx="8208000" cy="3060000"/>
          </a:xfrm>
          <a:prstGeom prst="rect">
            <a:avLst/>
          </a:prstGeom>
        </p:spPr>
        <p:txBody>
          <a:bodyPr vert="horz" lIns="0" tIns="0" rIns="0" bIns="0" rtlCol="0" anchor="t" anchorCtr="0">
            <a:noAutofit/>
          </a:bodyPr>
          <a:lstStyle/>
          <a:p>
            <a:pPr lvl="0"/>
            <a:r>
              <a:rPr lang="en-US" dirty="0"/>
              <a:t>Click to edit body text (</a:t>
            </a:r>
            <a:r>
              <a:rPr lang="en-US" dirty="0" err="1"/>
              <a:t>subheadlines</a:t>
            </a:r>
            <a:r>
              <a:rPr lang="en-US" dirty="0"/>
              <a:t> should be bold and green)</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3"/>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pic>
        <p:nvPicPr>
          <p:cNvPr id="7" name="Picture 6"/>
          <p:cNvPicPr>
            <a:picLocks noChangeAspect="1"/>
          </p:cNvPicPr>
          <p:nvPr userDrawn="1"/>
        </p:nvPicPr>
        <p:blipFill>
          <a:blip r:embed="rId11">
            <a:extLst>
              <a:ext uri="{28A0092B-C50C-407E-A947-70E740481C1C}">
                <a14:useLocalDpi xmlns:a14="http://schemas.microsoft.com/office/drawing/2010/main"/>
              </a:ext>
            </a:extLst>
          </a:blip>
          <a:stretch>
            <a:fillRect/>
          </a:stretch>
        </p:blipFill>
        <p:spPr>
          <a:xfrm>
            <a:off x="0" y="5600700"/>
            <a:ext cx="9144000" cy="1257300"/>
          </a:xfrm>
          <a:prstGeom prst="rect">
            <a:avLst/>
          </a:prstGeom>
        </p:spPr>
      </p:pic>
      <p:sp>
        <p:nvSpPr>
          <p:cNvPr id="8" name="TextBox 7"/>
          <p:cNvSpPr txBox="1"/>
          <p:nvPr userDrawn="1"/>
        </p:nvSpPr>
        <p:spPr>
          <a:xfrm flipH="1">
            <a:off x="460891" y="6256421"/>
            <a:ext cx="2800952" cy="600926"/>
          </a:xfrm>
          <a:prstGeom prst="rect">
            <a:avLst/>
          </a:prstGeom>
          <a:noFill/>
        </p:spPr>
        <p:txBody>
          <a:bodyPr wrap="square" lIns="0" tIns="0" rIns="0" bIns="0" rtlCol="0" anchor="ctr" anchorCtr="0">
            <a:noAutofit/>
          </a:bodyPr>
          <a:lstStyle/>
          <a:p>
            <a:r>
              <a:rPr lang="en-US" sz="1900" b="0" i="0" dirty="0">
                <a:solidFill>
                  <a:schemeClr val="bg1"/>
                </a:solidFill>
                <a:latin typeface="Franklin Gothic Demi" charset="0"/>
                <a:ea typeface="Franklin Gothic Demi" charset="0"/>
                <a:cs typeface="Franklin Gothic Demi" charset="0"/>
              </a:rPr>
              <a:t>Helpdesk:</a:t>
            </a:r>
            <a:r>
              <a:rPr lang="en-US" sz="1900" b="0" i="0" baseline="0" dirty="0">
                <a:solidFill>
                  <a:schemeClr val="bg1"/>
                </a:solidFill>
                <a:latin typeface="Franklin Gothic Demi" charset="0"/>
                <a:ea typeface="Franklin Gothic Demi" charset="0"/>
                <a:cs typeface="Franklin Gothic Demi" charset="0"/>
              </a:rPr>
              <a:t> 0300 777 8427</a:t>
            </a:r>
            <a:endParaRPr lang="en-US" sz="1900" b="0" i="0" dirty="0">
              <a:solidFill>
                <a:schemeClr val="bg1"/>
              </a:solidFill>
              <a:latin typeface="Franklin Gothic Demi" charset="0"/>
              <a:ea typeface="Franklin Gothic Demi" charset="0"/>
              <a:cs typeface="Franklin Gothic Demi" charset="0"/>
            </a:endParaRPr>
          </a:p>
        </p:txBody>
      </p:sp>
      <p:sp>
        <p:nvSpPr>
          <p:cNvPr id="9" name="TextBox 8"/>
          <p:cNvSpPr txBox="1"/>
          <p:nvPr userDrawn="1"/>
        </p:nvSpPr>
        <p:spPr>
          <a:xfrm flipH="1">
            <a:off x="3580592" y="6256421"/>
            <a:ext cx="3288365" cy="600926"/>
          </a:xfrm>
          <a:prstGeom prst="rect">
            <a:avLst/>
          </a:prstGeom>
          <a:noFill/>
        </p:spPr>
        <p:txBody>
          <a:bodyPr wrap="square" lIns="0" tIns="0" rIns="0" bIns="0" rtlCol="0" anchor="ctr" anchorCtr="0">
            <a:noAutofit/>
          </a:bodyPr>
          <a:lstStyle/>
          <a:p>
            <a:r>
              <a:rPr lang="en-US" sz="1900" b="0" i="0" dirty="0" err="1">
                <a:solidFill>
                  <a:schemeClr val="bg1"/>
                </a:solidFill>
                <a:latin typeface="Franklin Gothic Demi" charset="0"/>
                <a:ea typeface="Franklin Gothic Demi" charset="0"/>
                <a:cs typeface="Franklin Gothic Demi" charset="0"/>
              </a:rPr>
              <a:t>www.tourettes-action.org.uk</a:t>
            </a:r>
            <a:endParaRPr lang="en-US" sz="1900" b="0" i="0" dirty="0">
              <a:solidFill>
                <a:schemeClr val="bg1"/>
              </a:solidFill>
              <a:latin typeface="Franklin Gothic Demi" charset="0"/>
              <a:ea typeface="Franklin Gothic Demi" charset="0"/>
              <a:cs typeface="Franklin Gothic Demi" charset="0"/>
            </a:endParaRPr>
          </a:p>
        </p:txBody>
      </p:sp>
      <p:cxnSp>
        <p:nvCxnSpPr>
          <p:cNvPr id="10" name="Straight Connector 9"/>
          <p:cNvCxnSpPr/>
          <p:nvPr userDrawn="1"/>
        </p:nvCxnSpPr>
        <p:spPr>
          <a:xfrm>
            <a:off x="3397718" y="6468174"/>
            <a:ext cx="0" cy="216000"/>
          </a:xfrm>
          <a:prstGeom prst="line">
            <a:avLst/>
          </a:prstGeom>
          <a:ln w="6350">
            <a:solidFill>
              <a:srgbClr val="C0C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891007"/>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0" r:id="rId3"/>
    <p:sldLayoutId id="2147483651" r:id="rId4"/>
    <p:sldLayoutId id="2147483652" r:id="rId5"/>
    <p:sldLayoutId id="2147483662" r:id="rId6"/>
    <p:sldLayoutId id="2147483661" r:id="rId7"/>
    <p:sldLayoutId id="2147483660" r:id="rId8"/>
  </p:sldLayoutIdLst>
  <p:hf sldNum="0" hdr="0" ftr="0" dt="0"/>
  <p:txStyles>
    <p:titleStyle>
      <a:lvl1pPr algn="l" defTabSz="914400" rtl="0" eaLnBrk="1" latinLnBrk="0" hangingPunct="1">
        <a:lnSpc>
          <a:spcPct val="100000"/>
        </a:lnSpc>
        <a:spcBef>
          <a:spcPct val="0"/>
        </a:spcBef>
        <a:buNone/>
        <a:defRPr sz="3000" b="0" i="0" kern="1200" baseline="0">
          <a:solidFill>
            <a:srgbClr val="0D1F41"/>
          </a:solidFill>
          <a:latin typeface="Franklin Gothic Demi" charset="0"/>
          <a:ea typeface="Franklin Gothic Demi" charset="0"/>
          <a:cs typeface="Franklin Gothic Demi" charset="0"/>
        </a:defRPr>
      </a:lvl1pPr>
    </p:titleStyle>
    <p:bodyStyle>
      <a:lvl1pPr marL="0" indent="0" algn="l" defTabSz="216000" rtl="0" eaLnBrk="1" latinLnBrk="0" hangingPunct="1">
        <a:lnSpc>
          <a:spcPct val="100000"/>
        </a:lnSpc>
        <a:spcBef>
          <a:spcPts val="0"/>
        </a:spcBef>
        <a:spcAft>
          <a:spcPts val="1500"/>
        </a:spcAft>
        <a:buFontTx/>
        <a:buNone/>
        <a:defRPr sz="2200" b="0" kern="1200" baseline="0">
          <a:solidFill>
            <a:srgbClr val="0D1F41"/>
          </a:solidFill>
          <a:latin typeface="Franklin Gothic Book" charset="0"/>
          <a:ea typeface="Franklin Gothic Book" charset="0"/>
          <a:cs typeface="Franklin Gothic Book" charset="0"/>
        </a:defRPr>
      </a:lvl1pPr>
      <a:lvl2pPr marL="216000" indent="-216000" algn="l" defTabSz="216000" rtl="0" eaLnBrk="1" latinLnBrk="0" hangingPunct="1">
        <a:lnSpc>
          <a:spcPct val="100000"/>
        </a:lnSpc>
        <a:spcBef>
          <a:spcPts val="0"/>
        </a:spcBef>
        <a:spcAft>
          <a:spcPts val="1500"/>
        </a:spcAft>
        <a:buClr>
          <a:srgbClr val="C0CF00"/>
        </a:buClr>
        <a:buSzPct val="90000"/>
        <a:buFontTx/>
        <a:buBlip>
          <a:blip r:embed="rId12"/>
        </a:buBlip>
        <a:defRPr sz="2200" kern="1200">
          <a:solidFill>
            <a:srgbClr val="0D1F41"/>
          </a:solidFill>
          <a:latin typeface="Franklin Gothic Book" charset="0"/>
          <a:ea typeface="Franklin Gothic Book" charset="0"/>
          <a:cs typeface="Franklin Gothic Book" charset="0"/>
        </a:defRPr>
      </a:lvl2pPr>
      <a:lvl3pPr marL="432000" indent="-216000" algn="l" defTabSz="216000" rtl="0" eaLnBrk="1" latinLnBrk="0" hangingPunct="1">
        <a:lnSpc>
          <a:spcPct val="100000"/>
        </a:lnSpc>
        <a:spcBef>
          <a:spcPts val="0"/>
        </a:spcBef>
        <a:spcAft>
          <a:spcPts val="1500"/>
        </a:spcAft>
        <a:buClr>
          <a:schemeClr val="tx2"/>
        </a:buClr>
        <a:buSzPct val="90000"/>
        <a:buFontTx/>
        <a:buBlip>
          <a:blip r:embed="rId13"/>
        </a:buBlip>
        <a:defRPr sz="2200" kern="1200">
          <a:solidFill>
            <a:srgbClr val="0D1F41"/>
          </a:solidFill>
          <a:latin typeface="Franklin Gothic Book" charset="0"/>
          <a:ea typeface="Franklin Gothic Book" charset="0"/>
          <a:cs typeface="Franklin Gothic Book" charset="0"/>
        </a:defRPr>
      </a:lvl3pPr>
      <a:lvl4pPr marL="648000" indent="-216000" algn="l" defTabSz="216000" rtl="0" eaLnBrk="1" latinLnBrk="0" hangingPunct="1">
        <a:lnSpc>
          <a:spcPct val="100000"/>
        </a:lnSpc>
        <a:spcBef>
          <a:spcPts val="0"/>
        </a:spcBef>
        <a:spcAft>
          <a:spcPts val="1500"/>
        </a:spcAft>
        <a:buClr>
          <a:schemeClr val="accent2"/>
        </a:buClr>
        <a:buSzPct val="90000"/>
        <a:buFontTx/>
        <a:buBlip>
          <a:blip r:embed="rId14"/>
        </a:buBlip>
        <a:defRPr sz="2200" kern="1200">
          <a:solidFill>
            <a:srgbClr val="0D1F41"/>
          </a:solidFill>
          <a:latin typeface="Franklin Gothic Book" charset="0"/>
          <a:ea typeface="Franklin Gothic Book" charset="0"/>
          <a:cs typeface="Franklin Gothic Book" charset="0"/>
        </a:defRPr>
      </a:lvl4pPr>
      <a:lvl5pPr marL="864000" indent="-216000" algn="l" defTabSz="216000" rtl="0" eaLnBrk="1" latinLnBrk="0" hangingPunct="1">
        <a:lnSpc>
          <a:spcPct val="100000"/>
        </a:lnSpc>
        <a:spcBef>
          <a:spcPts val="0"/>
        </a:spcBef>
        <a:spcAft>
          <a:spcPts val="1500"/>
        </a:spcAft>
        <a:buClr>
          <a:schemeClr val="bg2"/>
        </a:buClr>
        <a:buSzPct val="90000"/>
        <a:buFontTx/>
        <a:buBlip>
          <a:blip r:embed="rId15"/>
        </a:buBlip>
        <a:defRPr sz="2200" kern="1200">
          <a:solidFill>
            <a:srgbClr val="0D1F41"/>
          </a:solidFill>
          <a:latin typeface="Franklin Gothic Book" charset="0"/>
          <a:ea typeface="Franklin Gothic Book" charset="0"/>
          <a:cs typeface="Franklin Gothic Book"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0800" y="1440000"/>
            <a:ext cx="8208000" cy="927532"/>
          </a:xfrm>
          <a:prstGeom prst="rect">
            <a:avLst/>
          </a:prstGeom>
        </p:spPr>
        <p:txBody>
          <a:bodyPr vert="horz" lIns="0" tIns="0" rIns="0" bIns="0" rtlCol="0" anchor="t" anchorCtr="0">
            <a:noAutofit/>
          </a:bodyPr>
          <a:lstStyle/>
          <a:p>
            <a:r>
              <a:rPr lang="en-US" dirty="0"/>
              <a:t>Click to edit the header title (up to two lines)</a:t>
            </a:r>
            <a:endParaRPr lang="en-GB" dirty="0"/>
          </a:p>
        </p:txBody>
      </p:sp>
      <p:sp>
        <p:nvSpPr>
          <p:cNvPr id="3" name="Text Placeholder 2"/>
          <p:cNvSpPr>
            <a:spLocks noGrp="1"/>
          </p:cNvSpPr>
          <p:nvPr>
            <p:ph type="body" idx="1"/>
          </p:nvPr>
        </p:nvSpPr>
        <p:spPr>
          <a:xfrm>
            <a:off x="460891" y="2520000"/>
            <a:ext cx="8208000" cy="3060000"/>
          </a:xfrm>
          <a:prstGeom prst="rect">
            <a:avLst/>
          </a:prstGeom>
        </p:spPr>
        <p:txBody>
          <a:bodyPr vert="horz" lIns="0" tIns="0" rIns="0" bIns="0" rtlCol="0" anchor="t" anchorCtr="0">
            <a:noAutofit/>
          </a:bodyPr>
          <a:lstStyle/>
          <a:p>
            <a:pPr lvl="0"/>
            <a:r>
              <a:rPr lang="en-US" dirty="0"/>
              <a:t>Click to edit body text (</a:t>
            </a:r>
            <a:r>
              <a:rPr lang="en-US" dirty="0" err="1"/>
              <a:t>subheadlines</a:t>
            </a:r>
            <a:r>
              <a:rPr lang="en-US" dirty="0"/>
              <a:t> should be bold and green)</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Rectangle 3"/>
          <p:cNvSpPr/>
          <p:nvPr userDrawn="1"/>
        </p:nvSpPr>
        <p:spPr>
          <a:xfrm>
            <a:off x="0" y="0"/>
            <a:ext cx="9144000" cy="1039528"/>
          </a:xfrm>
          <a:prstGeom prst="rect">
            <a:avLst/>
          </a:prstGeom>
          <a:solidFill>
            <a:srgbClr val="0D1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7013341" y="173329"/>
            <a:ext cx="1655550" cy="702000"/>
          </a:xfrm>
          <a:prstGeom prst="rect">
            <a:avLst/>
          </a:prstGeom>
        </p:spPr>
      </p:pic>
      <p:pic>
        <p:nvPicPr>
          <p:cNvPr id="7" name="Picture 6"/>
          <p:cNvPicPr>
            <a:picLocks noChangeAspect="1"/>
          </p:cNvPicPr>
          <p:nvPr userDrawn="1"/>
        </p:nvPicPr>
        <p:blipFill>
          <a:blip r:embed="rId11">
            <a:extLst>
              <a:ext uri="{28A0092B-C50C-407E-A947-70E740481C1C}">
                <a14:useLocalDpi xmlns:a14="http://schemas.microsoft.com/office/drawing/2010/main"/>
              </a:ext>
            </a:extLst>
          </a:blip>
          <a:stretch>
            <a:fillRect/>
          </a:stretch>
        </p:blipFill>
        <p:spPr>
          <a:xfrm>
            <a:off x="0" y="5600700"/>
            <a:ext cx="9144000" cy="1257300"/>
          </a:xfrm>
          <a:prstGeom prst="rect">
            <a:avLst/>
          </a:prstGeom>
        </p:spPr>
      </p:pic>
      <p:sp>
        <p:nvSpPr>
          <p:cNvPr id="8" name="TextBox 7"/>
          <p:cNvSpPr txBox="1"/>
          <p:nvPr userDrawn="1"/>
        </p:nvSpPr>
        <p:spPr>
          <a:xfrm flipH="1">
            <a:off x="460891" y="6256421"/>
            <a:ext cx="2800952" cy="600926"/>
          </a:xfrm>
          <a:prstGeom prst="rect">
            <a:avLst/>
          </a:prstGeom>
          <a:noFill/>
        </p:spPr>
        <p:txBody>
          <a:bodyPr wrap="square" lIns="0" tIns="0" rIns="0" bIns="0" rtlCol="0" anchor="ctr" anchorCtr="0">
            <a:noAutofit/>
          </a:bodyPr>
          <a:lstStyle/>
          <a:p>
            <a:r>
              <a:rPr lang="en-US" sz="1900" b="0" i="0" dirty="0">
                <a:solidFill>
                  <a:schemeClr val="bg1"/>
                </a:solidFill>
                <a:latin typeface="Franklin Gothic Demi" charset="0"/>
                <a:ea typeface="Franklin Gothic Demi" charset="0"/>
                <a:cs typeface="Franklin Gothic Demi" charset="0"/>
              </a:rPr>
              <a:t>Helpdesk:</a:t>
            </a:r>
            <a:r>
              <a:rPr lang="en-US" sz="1900" b="0" i="0" baseline="0" dirty="0">
                <a:solidFill>
                  <a:schemeClr val="bg1"/>
                </a:solidFill>
                <a:latin typeface="Franklin Gothic Demi" charset="0"/>
                <a:ea typeface="Franklin Gothic Demi" charset="0"/>
                <a:cs typeface="Franklin Gothic Demi" charset="0"/>
              </a:rPr>
              <a:t> 0300 777 8427</a:t>
            </a:r>
            <a:endParaRPr lang="en-US" sz="1900" b="0" i="0" dirty="0">
              <a:solidFill>
                <a:schemeClr val="bg1"/>
              </a:solidFill>
              <a:latin typeface="Franklin Gothic Demi" charset="0"/>
              <a:ea typeface="Franklin Gothic Demi" charset="0"/>
              <a:cs typeface="Franklin Gothic Demi" charset="0"/>
            </a:endParaRPr>
          </a:p>
        </p:txBody>
      </p:sp>
      <p:sp>
        <p:nvSpPr>
          <p:cNvPr id="9" name="TextBox 8"/>
          <p:cNvSpPr txBox="1"/>
          <p:nvPr userDrawn="1"/>
        </p:nvSpPr>
        <p:spPr>
          <a:xfrm flipH="1">
            <a:off x="3580592" y="6256421"/>
            <a:ext cx="3288365" cy="600926"/>
          </a:xfrm>
          <a:prstGeom prst="rect">
            <a:avLst/>
          </a:prstGeom>
          <a:noFill/>
        </p:spPr>
        <p:txBody>
          <a:bodyPr wrap="square" lIns="0" tIns="0" rIns="0" bIns="0" rtlCol="0" anchor="ctr" anchorCtr="0">
            <a:noAutofit/>
          </a:bodyPr>
          <a:lstStyle/>
          <a:p>
            <a:r>
              <a:rPr lang="en-US" sz="1900" b="0" i="0" dirty="0" err="1">
                <a:solidFill>
                  <a:schemeClr val="bg1"/>
                </a:solidFill>
                <a:latin typeface="Franklin Gothic Demi" charset="0"/>
                <a:ea typeface="Franklin Gothic Demi" charset="0"/>
                <a:cs typeface="Franklin Gothic Demi" charset="0"/>
              </a:rPr>
              <a:t>www.tourettes-action.org.uk</a:t>
            </a:r>
            <a:endParaRPr lang="en-US" sz="1900" b="0" i="0" dirty="0">
              <a:solidFill>
                <a:schemeClr val="bg1"/>
              </a:solidFill>
              <a:latin typeface="Franklin Gothic Demi" charset="0"/>
              <a:ea typeface="Franklin Gothic Demi" charset="0"/>
              <a:cs typeface="Franklin Gothic Demi" charset="0"/>
            </a:endParaRPr>
          </a:p>
        </p:txBody>
      </p:sp>
      <p:cxnSp>
        <p:nvCxnSpPr>
          <p:cNvPr id="10" name="Straight Connector 9"/>
          <p:cNvCxnSpPr/>
          <p:nvPr userDrawn="1"/>
        </p:nvCxnSpPr>
        <p:spPr>
          <a:xfrm>
            <a:off x="3397718" y="6468174"/>
            <a:ext cx="0" cy="216000"/>
          </a:xfrm>
          <a:prstGeom prst="line">
            <a:avLst/>
          </a:prstGeom>
          <a:ln w="6350">
            <a:solidFill>
              <a:srgbClr val="C0C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185099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Lst>
  <p:hf sldNum="0" hdr="0" ftr="0" dt="0"/>
  <p:txStyles>
    <p:titleStyle>
      <a:lvl1pPr algn="l" defTabSz="914400" rtl="0" eaLnBrk="1" latinLnBrk="0" hangingPunct="1">
        <a:lnSpc>
          <a:spcPct val="100000"/>
        </a:lnSpc>
        <a:spcBef>
          <a:spcPct val="0"/>
        </a:spcBef>
        <a:buNone/>
        <a:defRPr sz="3000" b="0" i="0" kern="1200" baseline="0">
          <a:solidFill>
            <a:srgbClr val="0D1F41"/>
          </a:solidFill>
          <a:latin typeface="Franklin Gothic Demi" charset="0"/>
          <a:ea typeface="Franklin Gothic Demi" charset="0"/>
          <a:cs typeface="Franklin Gothic Demi" charset="0"/>
        </a:defRPr>
      </a:lvl1pPr>
    </p:titleStyle>
    <p:bodyStyle>
      <a:lvl1pPr marL="0" indent="0" algn="l" defTabSz="216000" rtl="0" eaLnBrk="1" latinLnBrk="0" hangingPunct="1">
        <a:lnSpc>
          <a:spcPct val="100000"/>
        </a:lnSpc>
        <a:spcBef>
          <a:spcPts val="0"/>
        </a:spcBef>
        <a:spcAft>
          <a:spcPts val="1500"/>
        </a:spcAft>
        <a:buFontTx/>
        <a:buNone/>
        <a:defRPr sz="2200" b="0" kern="1200" baseline="0">
          <a:solidFill>
            <a:srgbClr val="0D1F41"/>
          </a:solidFill>
          <a:latin typeface="Franklin Gothic Book" charset="0"/>
          <a:ea typeface="Franklin Gothic Book" charset="0"/>
          <a:cs typeface="Franklin Gothic Book" charset="0"/>
        </a:defRPr>
      </a:lvl1pPr>
      <a:lvl2pPr marL="216000" indent="-216000" algn="l" defTabSz="216000" rtl="0" eaLnBrk="1" latinLnBrk="0" hangingPunct="1">
        <a:lnSpc>
          <a:spcPct val="100000"/>
        </a:lnSpc>
        <a:spcBef>
          <a:spcPts val="0"/>
        </a:spcBef>
        <a:spcAft>
          <a:spcPts val="1500"/>
        </a:spcAft>
        <a:buClr>
          <a:srgbClr val="C0CF00"/>
        </a:buClr>
        <a:buSzPct val="90000"/>
        <a:buFontTx/>
        <a:buBlip>
          <a:blip r:embed="rId12"/>
        </a:buBlip>
        <a:defRPr sz="2200" kern="1200">
          <a:solidFill>
            <a:srgbClr val="0D1F41"/>
          </a:solidFill>
          <a:latin typeface="Franklin Gothic Book" charset="0"/>
          <a:ea typeface="Franklin Gothic Book" charset="0"/>
          <a:cs typeface="Franklin Gothic Book" charset="0"/>
        </a:defRPr>
      </a:lvl2pPr>
      <a:lvl3pPr marL="432000" indent="-216000" algn="l" defTabSz="216000" rtl="0" eaLnBrk="1" latinLnBrk="0" hangingPunct="1">
        <a:lnSpc>
          <a:spcPct val="100000"/>
        </a:lnSpc>
        <a:spcBef>
          <a:spcPts val="0"/>
        </a:spcBef>
        <a:spcAft>
          <a:spcPts val="1500"/>
        </a:spcAft>
        <a:buClr>
          <a:schemeClr val="tx2"/>
        </a:buClr>
        <a:buSzPct val="90000"/>
        <a:buFontTx/>
        <a:buBlip>
          <a:blip r:embed="rId13"/>
        </a:buBlip>
        <a:defRPr sz="2200" kern="1200">
          <a:solidFill>
            <a:srgbClr val="0D1F41"/>
          </a:solidFill>
          <a:latin typeface="Franklin Gothic Book" charset="0"/>
          <a:ea typeface="Franklin Gothic Book" charset="0"/>
          <a:cs typeface="Franklin Gothic Book" charset="0"/>
        </a:defRPr>
      </a:lvl3pPr>
      <a:lvl4pPr marL="648000" indent="-216000" algn="l" defTabSz="216000" rtl="0" eaLnBrk="1" latinLnBrk="0" hangingPunct="1">
        <a:lnSpc>
          <a:spcPct val="100000"/>
        </a:lnSpc>
        <a:spcBef>
          <a:spcPts val="0"/>
        </a:spcBef>
        <a:spcAft>
          <a:spcPts val="1500"/>
        </a:spcAft>
        <a:buClr>
          <a:schemeClr val="accent2"/>
        </a:buClr>
        <a:buSzPct val="90000"/>
        <a:buFontTx/>
        <a:buBlip>
          <a:blip r:embed="rId14"/>
        </a:buBlip>
        <a:defRPr sz="2200" kern="1200">
          <a:solidFill>
            <a:srgbClr val="0D1F41"/>
          </a:solidFill>
          <a:latin typeface="Franklin Gothic Book" charset="0"/>
          <a:ea typeface="Franklin Gothic Book" charset="0"/>
          <a:cs typeface="Franklin Gothic Book" charset="0"/>
        </a:defRPr>
      </a:lvl4pPr>
      <a:lvl5pPr marL="864000" indent="-216000" algn="l" defTabSz="216000" rtl="0" eaLnBrk="1" latinLnBrk="0" hangingPunct="1">
        <a:lnSpc>
          <a:spcPct val="100000"/>
        </a:lnSpc>
        <a:spcBef>
          <a:spcPts val="0"/>
        </a:spcBef>
        <a:spcAft>
          <a:spcPts val="1500"/>
        </a:spcAft>
        <a:buClr>
          <a:schemeClr val="bg2"/>
        </a:buClr>
        <a:buSzPct val="90000"/>
        <a:buFontTx/>
        <a:buBlip>
          <a:blip r:embed="rId15"/>
        </a:buBlip>
        <a:defRPr sz="2200" kern="1200">
          <a:solidFill>
            <a:srgbClr val="0D1F41"/>
          </a:solidFill>
          <a:latin typeface="Franklin Gothic Book" charset="0"/>
          <a:ea typeface="Franklin Gothic Book" charset="0"/>
          <a:cs typeface="Franklin Gothic Book"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_AqLU2JZvV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hyperlink" Target="http://www.jumpstartjonny.co.uk/" TargetMode="Externa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hyperlink" Target="https://www.youtube.com/watch?v=LZQlch6v3W4"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Understanding</a:t>
            </a:r>
            <a:br>
              <a:rPr lang="en-US" dirty="0">
                <a:latin typeface="Calibri" panose="020F0502020204030204" pitchFamily="34" charset="0"/>
                <a:cs typeface="Calibri" panose="020F0502020204030204" pitchFamily="34" charset="0"/>
              </a:rPr>
            </a:br>
            <a:r>
              <a:rPr lang="en-US" dirty="0">
                <a:latin typeface="Calibri" panose="020F0502020204030204" pitchFamily="34" charset="0"/>
                <a:cs typeface="Calibri" panose="020F0502020204030204" pitchFamily="34" charset="0"/>
              </a:rPr>
              <a:t>Tourette Syndrome (TS</a:t>
            </a:r>
            <a:r>
              <a:rPr lang="en-US" dirty="0" smtClean="0">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r>
            <a:br>
              <a:rPr lang="en-US" dirty="0">
                <a:latin typeface="Calibri" panose="020F0502020204030204" pitchFamily="34" charset="0"/>
                <a:cs typeface="Calibri" panose="020F0502020204030204" pitchFamily="34" charset="0"/>
              </a:rPr>
            </a:br>
            <a:r>
              <a:rPr lang="en-US" dirty="0" smtClean="0">
                <a:latin typeface="Calibri" panose="020F0502020204030204" pitchFamily="34" charset="0"/>
                <a:cs typeface="Calibri" panose="020F0502020204030204" pitchFamily="34" charset="0"/>
              </a:rPr>
              <a:t>In Schools</a:t>
            </a:r>
            <a:endParaRPr lang="en-US" dirty="0">
              <a:latin typeface="Calibri" panose="020F0502020204030204" pitchFamily="34" charset="0"/>
              <a:cs typeface="Calibri" panose="020F0502020204030204" pitchFamily="34" charset="0"/>
            </a:endParaRPr>
          </a:p>
        </p:txBody>
      </p:sp>
      <p:sp>
        <p:nvSpPr>
          <p:cNvPr id="7" name="Subtitle 6"/>
          <p:cNvSpPr>
            <a:spLocks noGrp="1"/>
          </p:cNvSpPr>
          <p:nvPr>
            <p:ph type="subTitle" idx="4294967295"/>
          </p:nvPr>
        </p:nvSpPr>
        <p:spPr>
          <a:xfrm>
            <a:off x="460891" y="4652483"/>
            <a:ext cx="6124844" cy="1207231"/>
          </a:xfrm>
        </p:spPr>
        <p:txBody>
          <a:bodyPr/>
          <a:lstStyle/>
          <a:p>
            <a:r>
              <a:rPr lang="en-US" sz="3000" dirty="0" smtClean="0">
                <a:solidFill>
                  <a:schemeClr val="bg1"/>
                </a:solidFill>
                <a:latin typeface="Calibri" panose="020F0502020204030204" pitchFamily="34" charset="0"/>
                <a:cs typeface="Calibri" panose="020F0502020204030204" pitchFamily="34" charset="0"/>
              </a:rPr>
              <a:t>Teacher workshop</a:t>
            </a:r>
            <a:endParaRPr lang="en-US" sz="30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454098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1EF48-F00E-443F-B556-FC47C25D1F5F}"/>
              </a:ext>
            </a:extLst>
          </p:cNvPr>
          <p:cNvSpPr>
            <a:spLocks noGrp="1"/>
          </p:cNvSpPr>
          <p:nvPr>
            <p:ph type="title"/>
          </p:nvPr>
        </p:nvSpPr>
        <p:spPr>
          <a:xfrm>
            <a:off x="468000" y="1457854"/>
            <a:ext cx="8208000" cy="4447617"/>
          </a:xfrm>
        </p:spPr>
        <p:txBody>
          <a:bodyPr/>
          <a:lstStyle/>
          <a:p>
            <a:r>
              <a:rPr lang="en-GB" dirty="0">
                <a:latin typeface="Calibri" panose="020F0502020204030204" pitchFamily="34" charset="0"/>
                <a:cs typeface="Calibri" panose="020F0502020204030204" pitchFamily="34" charset="0"/>
              </a:rPr>
              <a:t>What do you know about </a:t>
            </a:r>
            <a:r>
              <a:rPr lang="en-GB" dirty="0" smtClean="0">
                <a:latin typeface="Calibri" panose="020F0502020204030204" pitchFamily="34" charset="0"/>
                <a:cs typeface="Calibri" panose="020F0502020204030204" pitchFamily="34" charset="0"/>
              </a:rPr>
              <a:t>Tourette Syndrome (TS)?</a:t>
            </a: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Have you ever known/worked with anyone with </a:t>
            </a:r>
            <a:r>
              <a:rPr lang="en-GB" dirty="0" smtClean="0">
                <a:latin typeface="Calibri" panose="020F0502020204030204" pitchFamily="34" charset="0"/>
                <a:cs typeface="Calibri" panose="020F0502020204030204" pitchFamily="34" charset="0"/>
              </a:rPr>
              <a:t>TS </a:t>
            </a:r>
            <a:r>
              <a:rPr lang="en-GB" dirty="0">
                <a:latin typeface="Calibri" panose="020F0502020204030204" pitchFamily="34" charset="0"/>
                <a:cs typeface="Calibri" panose="020F0502020204030204" pitchFamily="34" charset="0"/>
              </a:rPr>
              <a:t>or Tics?</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What symptoms did they show</a:t>
            </a:r>
            <a:r>
              <a:rPr lang="en-GB" dirty="0" smtClean="0">
                <a:latin typeface="Calibri" panose="020F0502020204030204" pitchFamily="34" charset="0"/>
                <a:cs typeface="Calibri" panose="020F0502020204030204" pitchFamily="34" charset="0"/>
              </a:rPr>
              <a:t>?</a:t>
            </a:r>
            <a:br>
              <a:rPr lang="en-GB" dirty="0" smtClean="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
            </a:r>
            <a:br>
              <a:rPr lang="en-GB" dirty="0">
                <a:latin typeface="Calibri" panose="020F0502020204030204" pitchFamily="34" charset="0"/>
                <a:cs typeface="Calibri" panose="020F0502020204030204" pitchFamily="34" charset="0"/>
              </a:rPr>
            </a:br>
            <a:r>
              <a:rPr lang="en-GB" dirty="0">
                <a:latin typeface="Calibri" panose="020F0502020204030204" pitchFamily="34" charset="0"/>
                <a:cs typeface="Calibri" panose="020F0502020204030204" pitchFamily="34" charset="0"/>
              </a:rPr>
              <a:t>What is your perception of TS from the media?</a:t>
            </a:r>
            <a:br>
              <a:rPr lang="en-GB"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B58CB5D1-1F50-4A26-A835-2F9D162A591C}"/>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2</a:t>
            </a:fld>
            <a:endParaRPr lang="en-GB" dirty="0">
              <a:solidFill>
                <a:schemeClr val="bg1"/>
              </a:solidFill>
            </a:endParaRPr>
          </a:p>
        </p:txBody>
      </p:sp>
    </p:spTree>
    <p:extLst>
      <p:ext uri="{BB962C8B-B14F-4D97-AF65-F5344CB8AC3E}">
        <p14:creationId xmlns:p14="http://schemas.microsoft.com/office/powerpoint/2010/main" val="2488449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1008C-606D-4F64-98D2-3369317E2008}"/>
              </a:ext>
            </a:extLst>
          </p:cNvPr>
          <p:cNvSpPr>
            <a:spLocks noGrp="1"/>
          </p:cNvSpPr>
          <p:nvPr>
            <p:ph type="title"/>
          </p:nvPr>
        </p:nvSpPr>
        <p:spPr>
          <a:xfrm>
            <a:off x="468000" y="2223771"/>
            <a:ext cx="8208000" cy="927532"/>
          </a:xfrm>
        </p:spPr>
        <p:txBody>
          <a:bodyPr/>
          <a:lstStyle/>
          <a:p>
            <a:r>
              <a:rPr lang="en-US" sz="2400" b="1" dirty="0">
                <a:latin typeface="Calibri" panose="020F0502020204030204" pitchFamily="34" charset="0"/>
                <a:cs typeface="Calibri" panose="020F0502020204030204" pitchFamily="34" charset="0"/>
              </a:rPr>
              <a:t>Destroying the myths about TS</a:t>
            </a:r>
            <a:r>
              <a:rPr lang="en-US" sz="2400" dirty="0">
                <a:latin typeface="Calibri" panose="020F0502020204030204" pitchFamily="34" charset="0"/>
                <a:cs typeface="Calibri" panose="020F0502020204030204" pitchFamily="34" charset="0"/>
              </a:rPr>
              <a:t/>
            </a:r>
            <a:br>
              <a:rPr lang="en-US" sz="2400" dirty="0">
                <a:latin typeface="Calibri" panose="020F0502020204030204" pitchFamily="34" charset="0"/>
                <a:cs typeface="Calibri" panose="020F0502020204030204" pitchFamily="34" charset="0"/>
              </a:rPr>
            </a:br>
            <a:r>
              <a:rPr lang="en-US" sz="2400" dirty="0">
                <a:latin typeface="Calibri" panose="020F0502020204030204" pitchFamily="34" charset="0"/>
                <a:cs typeface="Calibri" panose="020F0502020204030204" pitchFamily="34" charset="0"/>
              </a:rPr>
              <a:t/>
            </a:r>
            <a:br>
              <a:rPr lang="en-US" sz="2400" dirty="0">
                <a:latin typeface="Calibri" panose="020F0502020204030204" pitchFamily="34" charset="0"/>
                <a:cs typeface="Calibri" panose="020F0502020204030204" pitchFamily="34" charset="0"/>
              </a:rPr>
            </a:br>
            <a:r>
              <a:rPr lang="en-US" sz="2400" dirty="0" err="1">
                <a:latin typeface="Calibri" panose="020F0502020204030204" pitchFamily="34" charset="0"/>
                <a:cs typeface="Calibri" panose="020F0502020204030204" pitchFamily="34" charset="0"/>
              </a:rPr>
              <a:t>TS</a:t>
            </a:r>
            <a:r>
              <a:rPr lang="en-US" sz="2400" dirty="0">
                <a:latin typeface="Calibri" panose="020F0502020204030204" pitchFamily="34" charset="0"/>
                <a:cs typeface="Calibri" panose="020F0502020204030204" pitchFamily="34" charset="0"/>
              </a:rPr>
              <a:t> is often misunderstood as a condition which makes people swear, or say socially inappropriate things. Although it is true that ‘coprolalia’ </a:t>
            </a:r>
            <a:r>
              <a:rPr lang="en-US" sz="2400" dirty="0" smtClean="0">
                <a:latin typeface="Calibri" panose="020F0502020204030204" pitchFamily="34" charset="0"/>
                <a:cs typeface="Calibri" panose="020F0502020204030204" pitchFamily="34" charset="0"/>
              </a:rPr>
              <a:t>(the </a:t>
            </a:r>
            <a:r>
              <a:rPr lang="en-US" sz="2400" dirty="0">
                <a:latin typeface="Calibri" panose="020F0502020204030204" pitchFamily="34" charset="0"/>
                <a:cs typeface="Calibri" panose="020F0502020204030204" pitchFamily="34" charset="0"/>
              </a:rPr>
              <a:t>clinical term for involuntary </a:t>
            </a:r>
            <a:r>
              <a:rPr lang="en-US" sz="2400" dirty="0" smtClean="0">
                <a:latin typeface="Calibri" panose="020F0502020204030204" pitchFamily="34" charset="0"/>
                <a:cs typeface="Calibri" panose="020F0502020204030204" pitchFamily="34" charset="0"/>
              </a:rPr>
              <a:t>swearing) is </a:t>
            </a:r>
            <a:r>
              <a:rPr lang="en-US" sz="2400" dirty="0">
                <a:latin typeface="Calibri" panose="020F0502020204030204" pitchFamily="34" charset="0"/>
                <a:cs typeface="Calibri" panose="020F0502020204030204" pitchFamily="34" charset="0"/>
              </a:rPr>
              <a:t>a symptom of TS, it only affects a minority of people, between 15 – 20%.</a:t>
            </a:r>
          </a:p>
        </p:txBody>
      </p:sp>
      <p:sp>
        <p:nvSpPr>
          <p:cNvPr id="4" name="TextBox 3">
            <a:extLst>
              <a:ext uri="{FF2B5EF4-FFF2-40B4-BE49-F238E27FC236}">
                <a16:creationId xmlns:a16="http://schemas.microsoft.com/office/drawing/2014/main" id="{BD3D3965-1FF2-47C1-8798-247373293B66}"/>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3</a:t>
            </a:fld>
            <a:endParaRPr lang="en-GB" dirty="0">
              <a:solidFill>
                <a:schemeClr val="bg1"/>
              </a:solidFill>
            </a:endParaRPr>
          </a:p>
        </p:txBody>
      </p:sp>
    </p:spTree>
    <p:extLst>
      <p:ext uri="{BB962C8B-B14F-4D97-AF65-F5344CB8AC3E}">
        <p14:creationId xmlns:p14="http://schemas.microsoft.com/office/powerpoint/2010/main" val="28175128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5A308A-F799-4950-9D2F-06D71A69EFAA}"/>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4</a:t>
            </a:fld>
            <a:endParaRPr lang="en-GB" dirty="0">
              <a:solidFill>
                <a:schemeClr val="bg1"/>
              </a:solidFill>
            </a:endParaRPr>
          </a:p>
        </p:txBody>
      </p:sp>
      <p:sp>
        <p:nvSpPr>
          <p:cNvPr id="4" name="TextBox 3">
            <a:extLst>
              <a:ext uri="{FF2B5EF4-FFF2-40B4-BE49-F238E27FC236}">
                <a16:creationId xmlns:a16="http://schemas.microsoft.com/office/drawing/2014/main" id="{1B6E59E3-07C0-45F2-98D3-B07F838A3722}"/>
              </a:ext>
            </a:extLst>
          </p:cNvPr>
          <p:cNvSpPr txBox="1"/>
          <p:nvPr/>
        </p:nvSpPr>
        <p:spPr>
          <a:xfrm>
            <a:off x="1685773" y="2345914"/>
            <a:ext cx="5574009" cy="2308324"/>
          </a:xfrm>
          <a:prstGeom prst="rect">
            <a:avLst/>
          </a:prstGeom>
          <a:noFill/>
        </p:spPr>
        <p:txBody>
          <a:bodyPr wrap="square" rtlCol="0">
            <a:spAutoFit/>
          </a:bodyPr>
          <a:lstStyle/>
          <a:p>
            <a:r>
              <a:rPr lang="en-GB" dirty="0">
                <a:solidFill>
                  <a:schemeClr val="bg1"/>
                </a:solidFill>
                <a:hlinkClick r:id="rId2"/>
              </a:rPr>
              <a:t>https://www.youtube.com/watch?v=_</a:t>
            </a:r>
            <a:r>
              <a:rPr lang="en-GB" dirty="0" smtClean="0">
                <a:solidFill>
                  <a:schemeClr val="bg1"/>
                </a:solidFill>
                <a:hlinkClick r:id="rId2"/>
              </a:rPr>
              <a:t>AqLU2JZvVk</a:t>
            </a:r>
            <a:endParaRPr lang="en-GB" dirty="0" smtClean="0">
              <a:solidFill>
                <a:schemeClr val="bg1"/>
              </a:solidFill>
            </a:endParaRPr>
          </a:p>
          <a:p>
            <a:endParaRPr lang="en-GB" dirty="0">
              <a:solidFill>
                <a:schemeClr val="bg1"/>
              </a:solidFill>
            </a:endParaRPr>
          </a:p>
          <a:p>
            <a:endParaRPr lang="en-GB" dirty="0" smtClean="0">
              <a:solidFill>
                <a:schemeClr val="bg1"/>
              </a:solidFill>
            </a:endParaRPr>
          </a:p>
          <a:p>
            <a:endParaRPr lang="en-GB" dirty="0">
              <a:solidFill>
                <a:schemeClr val="bg1"/>
              </a:solidFill>
            </a:endParaRPr>
          </a:p>
          <a:p>
            <a:r>
              <a:rPr lang="en-GB" dirty="0"/>
              <a:t>Click on the link above to view a video that </a:t>
            </a:r>
            <a:r>
              <a:rPr lang="en-GB" dirty="0" err="1"/>
              <a:t>Tourettes</a:t>
            </a:r>
            <a:r>
              <a:rPr lang="en-GB" dirty="0"/>
              <a:t> Action made to help dispel the myths around </a:t>
            </a:r>
            <a:r>
              <a:rPr lang="en-GB" dirty="0" err="1"/>
              <a:t>Tourettes</a:t>
            </a:r>
            <a:r>
              <a:rPr lang="en-GB" dirty="0"/>
              <a:t> Syndrome. </a:t>
            </a:r>
          </a:p>
          <a:p>
            <a:endParaRPr lang="en-GB" dirty="0">
              <a:solidFill>
                <a:schemeClr val="bg1"/>
              </a:solidFill>
            </a:endParaRPr>
          </a:p>
        </p:txBody>
      </p:sp>
    </p:spTree>
    <p:extLst>
      <p:ext uri="{BB962C8B-B14F-4D97-AF65-F5344CB8AC3E}">
        <p14:creationId xmlns:p14="http://schemas.microsoft.com/office/powerpoint/2010/main" val="33457907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000" y="1063272"/>
            <a:ext cx="8208000" cy="668741"/>
          </a:xfrm>
        </p:spPr>
        <p:txBody>
          <a:bodyPr/>
          <a:lstStyle/>
          <a:p>
            <a:pPr algn="ctr"/>
            <a:r>
              <a:rPr lang="en-GB" sz="2000" b="1" dirty="0">
                <a:latin typeface="Calibri" panose="020F0502020204030204" pitchFamily="34" charset="0"/>
                <a:cs typeface="Calibri" panose="020F0502020204030204" pitchFamily="34" charset="0"/>
              </a:rPr>
              <a:t>What is TS?</a:t>
            </a:r>
          </a:p>
        </p:txBody>
      </p:sp>
      <p:sp>
        <p:nvSpPr>
          <p:cNvPr id="3" name="Content Placeholder 2"/>
          <p:cNvSpPr>
            <a:spLocks noGrp="1"/>
          </p:cNvSpPr>
          <p:nvPr>
            <p:ph idx="1"/>
          </p:nvPr>
        </p:nvSpPr>
        <p:spPr>
          <a:xfrm>
            <a:off x="468000" y="1557441"/>
            <a:ext cx="8208000" cy="4397086"/>
          </a:xfrm>
        </p:spPr>
        <p:txBody>
          <a:bodyPr/>
          <a:lstStyle/>
          <a:p>
            <a:pPr marL="342900" lvl="0"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Tourette Syndrome (TS) </a:t>
            </a:r>
            <a:r>
              <a:rPr lang="en-GB" sz="2000" dirty="0" smtClean="0">
                <a:latin typeface="Calibri" panose="020F0502020204030204" pitchFamily="34" charset="0"/>
                <a:ea typeface="+mn-ea"/>
                <a:cs typeface="Calibri" panose="020F0502020204030204" pitchFamily="34" charset="0"/>
              </a:rPr>
              <a:t>is a genetically determined </a:t>
            </a:r>
            <a:r>
              <a:rPr lang="en-GB" sz="2000" dirty="0" smtClean="0">
                <a:solidFill>
                  <a:prstClr val="black"/>
                </a:solidFill>
                <a:latin typeface="Calibri" panose="020F0502020204030204" pitchFamily="34" charset="0"/>
                <a:ea typeface="+mn-ea"/>
                <a:cs typeface="Calibri" panose="020F0502020204030204" pitchFamily="34" charset="0"/>
              </a:rPr>
              <a:t>neurological condition.</a:t>
            </a:r>
            <a:endParaRPr lang="en-GB" sz="2000" dirty="0">
              <a:solidFill>
                <a:prstClr val="black"/>
              </a:solidFill>
              <a:latin typeface="Calibri" panose="020F0502020204030204" pitchFamily="34" charset="0"/>
              <a:ea typeface="+mn-ea"/>
              <a:cs typeface="Calibri" panose="020F0502020204030204" pitchFamily="34" charset="0"/>
            </a:endParaRPr>
          </a:p>
          <a:p>
            <a:pPr marL="342900" lvl="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a typeface="+mn-ea"/>
              <a:cs typeface="+mn-cs"/>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rPr>
              <a:t>Tics usually start around the age of 6/7 years and tend to peak around early </a:t>
            </a:r>
            <a:r>
              <a:rPr lang="en-GB" sz="2000" dirty="0" smtClean="0">
                <a:solidFill>
                  <a:prstClr val="black"/>
                </a:solidFill>
                <a:latin typeface="Calibri"/>
              </a:rPr>
              <a:t>adolescence. </a:t>
            </a:r>
            <a:endParaRPr lang="en-GB" sz="2000" dirty="0">
              <a:solidFill>
                <a:prstClr val="black"/>
              </a:solidFill>
              <a:latin typeface="Calibri"/>
              <a:ea typeface="+mn-ea"/>
              <a:cs typeface="+mn-cs"/>
            </a:endParaRPr>
          </a:p>
          <a:p>
            <a:pPr marL="342900" lvl="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a typeface="+mn-ea"/>
              <a:cs typeface="+mn-cs"/>
            </a:endParaRPr>
          </a:p>
          <a:p>
            <a:pPr marL="342900" indent="-3429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TS </a:t>
            </a:r>
            <a:r>
              <a:rPr lang="en-GB" sz="2000" dirty="0">
                <a:solidFill>
                  <a:prstClr val="black"/>
                </a:solidFill>
                <a:latin typeface="Calibri"/>
                <a:ea typeface="+mn-ea"/>
                <a:cs typeface="+mn-cs"/>
              </a:rPr>
              <a:t>affects one school child in every hundred (as common as autism) and is more common amongst boys (75% are boys</a:t>
            </a:r>
            <a:r>
              <a:rPr lang="en-GB" sz="2000" dirty="0" smtClean="0">
                <a:solidFill>
                  <a:prstClr val="black"/>
                </a:solidFill>
                <a:latin typeface="Calibri"/>
                <a:ea typeface="+mn-ea"/>
                <a:cs typeface="+mn-cs"/>
              </a:rPr>
              <a:t>).</a:t>
            </a:r>
            <a:endParaRPr lang="en-GB" sz="2000" dirty="0">
              <a:solidFill>
                <a:prstClr val="black"/>
              </a:solidFill>
              <a:latin typeface="Calibri"/>
              <a:ea typeface="+mn-ea"/>
              <a:cs typeface="+mn-cs"/>
            </a:endParaRPr>
          </a:p>
          <a:p>
            <a:pPr marL="342900" lvl="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a typeface="+mn-ea"/>
              <a:cs typeface="+mn-cs"/>
            </a:endParaRPr>
          </a:p>
          <a:p>
            <a:pPr marL="342900" lvl="0"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TS is a spectrum condition ranging from mild to severe symptoms.  Individuals may move across the spectrum over time or in response to environmental </a:t>
            </a:r>
            <a:r>
              <a:rPr lang="en-GB" sz="2000" dirty="0" smtClean="0">
                <a:solidFill>
                  <a:prstClr val="black"/>
                </a:solidFill>
                <a:latin typeface="Calibri"/>
                <a:ea typeface="+mn-ea"/>
                <a:cs typeface="+mn-cs"/>
              </a:rPr>
              <a:t>factors.</a:t>
            </a:r>
            <a:endParaRPr lang="en-GB" sz="2000" dirty="0"/>
          </a:p>
          <a:p>
            <a:pPr lvl="0" defTabSz="914400">
              <a:spcBef>
                <a:spcPct val="20000"/>
              </a:spcBef>
              <a:spcAft>
                <a:spcPts val="0"/>
              </a:spcAft>
            </a:pPr>
            <a:endParaRPr lang="en-GB" sz="2000" dirty="0">
              <a:solidFill>
                <a:prstClr val="black"/>
              </a:solidFill>
              <a:latin typeface="Calibri"/>
              <a:ea typeface="+mn-ea"/>
              <a:cs typeface="+mn-cs"/>
            </a:endParaRPr>
          </a:p>
          <a:p>
            <a:pPr lvl="0" defTabSz="914400">
              <a:spcBef>
                <a:spcPct val="20000"/>
              </a:spcBef>
              <a:spcAft>
                <a:spcPts val="0"/>
              </a:spcAft>
            </a:pPr>
            <a:endParaRPr lang="en-GB" sz="2400" dirty="0">
              <a:solidFill>
                <a:prstClr val="black"/>
              </a:solidFill>
              <a:latin typeface="Calibri"/>
              <a:ea typeface="+mn-ea"/>
              <a:cs typeface="+mn-cs"/>
            </a:endParaRPr>
          </a:p>
          <a:p>
            <a:pPr marL="342900" lvl="0" indent="-342900" defTabSz="914400">
              <a:spcBef>
                <a:spcPct val="20000"/>
              </a:spcBef>
              <a:spcAft>
                <a:spcPts val="0"/>
              </a:spcAft>
              <a:buFont typeface="Arial" panose="020B0604020202020204" pitchFamily="34" charset="0"/>
              <a:buChar char="•"/>
            </a:pPr>
            <a:endParaRPr lang="en-GB" sz="2400" dirty="0">
              <a:solidFill>
                <a:prstClr val="black"/>
              </a:solidFill>
              <a:latin typeface="Calibri"/>
              <a:ea typeface="+mn-ea"/>
              <a:cs typeface="+mn-cs"/>
            </a:endParaRPr>
          </a:p>
        </p:txBody>
      </p:sp>
      <p:sp>
        <p:nvSpPr>
          <p:cNvPr id="4" name="TextBox 3">
            <a:extLst>
              <a:ext uri="{FF2B5EF4-FFF2-40B4-BE49-F238E27FC236}">
                <a16:creationId xmlns:a16="http://schemas.microsoft.com/office/drawing/2014/main" id="{9AD4C9B4-A5E9-4415-945C-450FDE6A8424}"/>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5</a:t>
            </a:fld>
            <a:endParaRPr lang="en-GB" dirty="0">
              <a:solidFill>
                <a:schemeClr val="bg1"/>
              </a:solidFill>
            </a:endParaRPr>
          </a:p>
        </p:txBody>
      </p:sp>
    </p:spTree>
    <p:extLst>
      <p:ext uri="{BB962C8B-B14F-4D97-AF65-F5344CB8AC3E}">
        <p14:creationId xmlns:p14="http://schemas.microsoft.com/office/powerpoint/2010/main" val="1035594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236" y="993398"/>
            <a:ext cx="8208000" cy="4948004"/>
          </a:xfrm>
        </p:spPr>
        <p:txBody>
          <a:bodyPr/>
          <a:lstStyle/>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smtClean="0">
                <a:solidFill>
                  <a:prstClr val="black"/>
                </a:solidFill>
                <a:latin typeface="Calibri"/>
              </a:rPr>
              <a:t>TS </a:t>
            </a:r>
            <a:r>
              <a:rPr lang="en-GB" sz="2000" dirty="0">
                <a:solidFill>
                  <a:prstClr val="black"/>
                </a:solidFill>
                <a:latin typeface="Calibri"/>
              </a:rPr>
              <a:t>can be initially triggered by emotional events</a:t>
            </a:r>
          </a:p>
          <a:p>
            <a:pPr defTabSz="914400">
              <a:spcBef>
                <a:spcPct val="20000"/>
              </a:spcBef>
              <a:spcAft>
                <a:spcPts val="0"/>
              </a:spcAft>
            </a:pPr>
            <a:endParaRPr lang="en-GB" sz="1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rPr>
              <a:t>Tics (involuntary sounds and movements) present for at least 12 months</a:t>
            </a:r>
          </a:p>
          <a:p>
            <a:pPr defTabSz="914400">
              <a:spcBef>
                <a:spcPct val="20000"/>
              </a:spcBef>
              <a:spcAft>
                <a:spcPts val="0"/>
              </a:spcAft>
            </a:pPr>
            <a:endParaRPr lang="en-GB" sz="1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rPr>
              <a:t>Changeable/wax and </a:t>
            </a:r>
            <a:r>
              <a:rPr lang="en-GB" sz="2000" dirty="0" smtClean="0">
                <a:solidFill>
                  <a:prstClr val="black"/>
                </a:solidFill>
                <a:latin typeface="Calibri"/>
              </a:rPr>
              <a:t>wane</a:t>
            </a:r>
            <a:endParaRPr lang="en-GB" sz="20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1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rPr>
              <a:t>Not just vocal and motor tics – visual, intrusive thoughts, </a:t>
            </a:r>
            <a:r>
              <a:rPr lang="en-GB" sz="2000" dirty="0" smtClean="0">
                <a:solidFill>
                  <a:prstClr val="black"/>
                </a:solidFill>
                <a:latin typeface="Calibri"/>
              </a:rPr>
              <a:t>conversational tics</a:t>
            </a:r>
            <a:endParaRPr lang="en-GB" sz="20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1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rPr>
              <a:t>Increased by stress, anxiety, excitement, hunger, tiredness, sensory changes</a:t>
            </a:r>
          </a:p>
          <a:p>
            <a:pPr marL="342900" indent="-342900" defTabSz="914400">
              <a:spcBef>
                <a:spcPct val="20000"/>
              </a:spcBef>
              <a:spcAft>
                <a:spcPts val="0"/>
              </a:spcAft>
              <a:buFont typeface="Arial" panose="020B0604020202020204" pitchFamily="34" charset="0"/>
              <a:buChar char="•"/>
            </a:pPr>
            <a:endParaRPr lang="en-GB" sz="1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rPr>
              <a:t>Decreased by exercise, distraction, deep concentration</a:t>
            </a:r>
          </a:p>
          <a:p>
            <a:pPr marL="342900" indent="-342900" defTabSz="914400">
              <a:spcBef>
                <a:spcPct val="20000"/>
              </a:spcBef>
              <a:spcAft>
                <a:spcPts val="0"/>
              </a:spcAft>
              <a:buFont typeface="Arial" panose="020B0604020202020204" pitchFamily="34" charset="0"/>
              <a:buChar char="•"/>
            </a:pPr>
            <a:endParaRPr lang="en-GB" sz="1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r>
              <a:rPr lang="en-GB" sz="2000" dirty="0" smtClean="0">
                <a:solidFill>
                  <a:prstClr val="black"/>
                </a:solidFill>
                <a:latin typeface="Calibri"/>
              </a:rPr>
              <a:t>In approximately 50% </a:t>
            </a:r>
            <a:r>
              <a:rPr lang="en-GB" sz="2000" dirty="0">
                <a:solidFill>
                  <a:prstClr val="black"/>
                </a:solidFill>
                <a:latin typeface="Calibri"/>
              </a:rPr>
              <a:t>of cases tics can </a:t>
            </a:r>
            <a:r>
              <a:rPr lang="en-GB" sz="2000" dirty="0" smtClean="0">
                <a:solidFill>
                  <a:prstClr val="black"/>
                </a:solidFill>
                <a:latin typeface="Calibri"/>
              </a:rPr>
              <a:t>lessen </a:t>
            </a:r>
            <a:r>
              <a:rPr lang="en-GB" sz="2000" dirty="0">
                <a:solidFill>
                  <a:prstClr val="black"/>
                </a:solidFill>
                <a:latin typeface="Calibri"/>
              </a:rPr>
              <a:t>by adult hood</a:t>
            </a:r>
            <a:endParaRPr lang="en-GB" sz="2000" dirty="0"/>
          </a:p>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defTabSz="914400">
              <a:spcBef>
                <a:spcPct val="20000"/>
              </a:spcBef>
              <a:spcAft>
                <a:spcPts val="0"/>
              </a:spcAft>
            </a:pPr>
            <a:endParaRPr lang="en-GB" sz="2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2400" dirty="0">
              <a:solidFill>
                <a:prstClr val="black"/>
              </a:solidFill>
              <a:latin typeface="Calibri"/>
            </a:endParaRPr>
          </a:p>
          <a:p>
            <a:endParaRPr lang="en-GB" dirty="0"/>
          </a:p>
        </p:txBody>
      </p:sp>
      <p:sp>
        <p:nvSpPr>
          <p:cNvPr id="4" name="TextBox 3">
            <a:extLst>
              <a:ext uri="{FF2B5EF4-FFF2-40B4-BE49-F238E27FC236}">
                <a16:creationId xmlns:a16="http://schemas.microsoft.com/office/drawing/2014/main" id="{A0958DE1-3F01-47CA-B322-D9C2D7F9D46E}"/>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6</a:t>
            </a:fld>
            <a:endParaRPr lang="en-GB" dirty="0">
              <a:solidFill>
                <a:schemeClr val="bg1"/>
              </a:solidFill>
            </a:endParaRPr>
          </a:p>
        </p:txBody>
      </p:sp>
    </p:spTree>
    <p:extLst>
      <p:ext uri="{BB962C8B-B14F-4D97-AF65-F5344CB8AC3E}">
        <p14:creationId xmlns:p14="http://schemas.microsoft.com/office/powerpoint/2010/main" val="24994048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C0BD5-3C8F-44F0-BC72-40F50274637D}"/>
              </a:ext>
            </a:extLst>
          </p:cNvPr>
          <p:cNvSpPr>
            <a:spLocks noGrp="1"/>
          </p:cNvSpPr>
          <p:nvPr>
            <p:ph type="title"/>
          </p:nvPr>
        </p:nvSpPr>
        <p:spPr>
          <a:xfrm>
            <a:off x="480879" y="1197734"/>
            <a:ext cx="8208000" cy="4481849"/>
          </a:xfrm>
        </p:spPr>
        <p:txBody>
          <a:bodyPr/>
          <a:lstStyle/>
          <a:p>
            <a:r>
              <a:rPr lang="en-US" sz="2000" b="1" dirty="0" smtClean="0">
                <a:latin typeface="Calibri" panose="020F0502020204030204" pitchFamily="34" charset="0"/>
                <a:cs typeface="Calibri" panose="020F0502020204030204" pitchFamily="34" charset="0"/>
              </a:rPr>
              <a:t>Having Tics doesn’t always mean Tourette Syndrome!!!</a:t>
            </a:r>
            <a:r>
              <a:rPr lang="en-US" sz="2000" dirty="0" smtClean="0">
                <a:latin typeface="Calibri" panose="020F0502020204030204" pitchFamily="34" charset="0"/>
                <a:cs typeface="Calibri" panose="020F0502020204030204" pitchFamily="34" charset="0"/>
              </a:rPr>
              <a:t/>
            </a:r>
            <a:br>
              <a:rPr lang="en-US" sz="2000" dirty="0" smtClean="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dirty="0" smtClean="0">
                <a:latin typeface="Calibri" panose="020F0502020204030204" pitchFamily="34" charset="0"/>
                <a:cs typeface="Calibri" panose="020F0502020204030204" pitchFamily="34" charset="0"/>
              </a:rPr>
              <a:t>Tourette </a:t>
            </a:r>
            <a:r>
              <a:rPr lang="en-US" sz="2000" dirty="0">
                <a:latin typeface="Calibri" panose="020F0502020204030204" pitchFamily="34" charset="0"/>
                <a:cs typeface="Calibri" panose="020F0502020204030204" pitchFamily="34" charset="0"/>
              </a:rPr>
              <a:t>Syndrome is on the spectrum of conditions known as Tic Disorders.  Other conditions on this spectrum include:</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smtClean="0">
                <a:latin typeface="Calibri" panose="020F0502020204030204" pitchFamily="34" charset="0"/>
                <a:cs typeface="Calibri" panose="020F0502020204030204" pitchFamily="34" charset="0"/>
              </a:rPr>
              <a:t>Provisional/Transient </a:t>
            </a:r>
            <a:r>
              <a:rPr lang="en-US" sz="2000" b="1" dirty="0">
                <a:latin typeface="Calibri" panose="020F0502020204030204" pitchFamily="34" charset="0"/>
                <a:cs typeface="Calibri" panose="020F0502020204030204" pitchFamily="34" charset="0"/>
              </a:rPr>
              <a:t>tic disorder</a:t>
            </a:r>
            <a:r>
              <a:rPr lang="en-US" sz="2000" dirty="0">
                <a:latin typeface="Calibri" panose="020F0502020204030204" pitchFamily="34" charset="0"/>
                <a:cs typeface="Calibri" panose="020F0502020204030204" pitchFamily="34" charset="0"/>
              </a:rPr>
              <a:t> – </a:t>
            </a:r>
            <a:r>
              <a:rPr lang="en-US" sz="2000" dirty="0" smtClean="0">
                <a:latin typeface="Calibri" panose="020F0502020204030204" pitchFamily="34" charset="0"/>
                <a:cs typeface="Calibri" panose="020F0502020204030204" pitchFamily="34" charset="0"/>
              </a:rPr>
              <a:t>vocal </a:t>
            </a:r>
            <a:r>
              <a:rPr lang="en-US" sz="2000" b="1" dirty="0" smtClean="0">
                <a:latin typeface="Calibri" panose="020F0502020204030204" pitchFamily="34" charset="0"/>
                <a:cs typeface="Calibri" panose="020F0502020204030204" pitchFamily="34" charset="0"/>
              </a:rPr>
              <a:t>OR</a:t>
            </a:r>
            <a:r>
              <a:rPr lang="en-US" sz="2000" dirty="0" smtClean="0">
                <a:latin typeface="Calibri" panose="020F0502020204030204" pitchFamily="34" charset="0"/>
                <a:cs typeface="Calibri" panose="020F0502020204030204" pitchFamily="34" charset="0"/>
              </a:rPr>
              <a:t> motor tics that tend to be transitory.</a:t>
            </a:r>
            <a:r>
              <a:rPr lang="en-US" sz="2000" dirty="0">
                <a:latin typeface="Calibri" panose="020F0502020204030204" pitchFamily="34" charset="0"/>
                <a:cs typeface="Calibri" panose="020F0502020204030204" pitchFamily="34" charset="0"/>
              </a:rPr>
              <a:t> </a:t>
            </a:r>
            <a:r>
              <a:rPr lang="en-US" sz="2000" dirty="0" smtClean="0">
                <a:latin typeface="Calibri" panose="020F0502020204030204" pitchFamily="34" charset="0"/>
                <a:cs typeface="Calibri" panose="020F0502020204030204" pitchFamily="34" charset="0"/>
              </a:rPr>
              <a:t>Tics </a:t>
            </a:r>
            <a:r>
              <a:rPr lang="en-US" sz="2000" dirty="0">
                <a:latin typeface="Calibri" panose="020F0502020204030204" pitchFamily="34" charset="0"/>
                <a:cs typeface="Calibri" panose="020F0502020204030204" pitchFamily="34" charset="0"/>
              </a:rPr>
              <a:t>only last a few weeks or months.</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smtClean="0">
                <a:latin typeface="Calibri" panose="020F0502020204030204" pitchFamily="34" charset="0"/>
                <a:cs typeface="Calibri" panose="020F0502020204030204" pitchFamily="34" charset="0"/>
              </a:rPr>
              <a:t>Persistent/Chronic </a:t>
            </a:r>
            <a:r>
              <a:rPr lang="en-US" sz="2000" b="1" dirty="0">
                <a:latin typeface="Calibri" panose="020F0502020204030204" pitchFamily="34" charset="0"/>
                <a:cs typeface="Calibri" panose="020F0502020204030204" pitchFamily="34" charset="0"/>
              </a:rPr>
              <a:t>tic disorder</a:t>
            </a:r>
            <a:r>
              <a:rPr lang="en-US" sz="2000" dirty="0">
                <a:latin typeface="Calibri" panose="020F0502020204030204" pitchFamily="34" charset="0"/>
                <a:cs typeface="Calibri" panose="020F0502020204030204" pitchFamily="34" charset="0"/>
              </a:rPr>
              <a:t> – vocal </a:t>
            </a:r>
            <a:r>
              <a:rPr lang="en-US" sz="2000" b="1" dirty="0">
                <a:latin typeface="Calibri" panose="020F0502020204030204" pitchFamily="34" charset="0"/>
                <a:cs typeface="Calibri" panose="020F0502020204030204" pitchFamily="34" charset="0"/>
              </a:rPr>
              <a:t>OR</a:t>
            </a:r>
            <a:r>
              <a:rPr lang="en-US" sz="2000" dirty="0">
                <a:latin typeface="Calibri" panose="020F0502020204030204" pitchFamily="34" charset="0"/>
                <a:cs typeface="Calibri" panose="020F0502020204030204" pitchFamily="34" charset="0"/>
              </a:rPr>
              <a:t> motor </a:t>
            </a:r>
            <a:r>
              <a:rPr lang="en-US" sz="2000" dirty="0" smtClean="0">
                <a:latin typeface="Calibri" panose="020F0502020204030204" pitchFamily="34" charset="0"/>
                <a:cs typeface="Calibri" panose="020F0502020204030204" pitchFamily="34" charset="0"/>
              </a:rPr>
              <a:t>tics that tend </a:t>
            </a:r>
            <a:r>
              <a:rPr lang="en-US" sz="2000" dirty="0">
                <a:latin typeface="Calibri" panose="020F0502020204030204" pitchFamily="34" charset="0"/>
                <a:cs typeface="Calibri" panose="020F0502020204030204" pitchFamily="34" charset="0"/>
              </a:rPr>
              <a:t>to persist rather than be </a:t>
            </a:r>
            <a:r>
              <a:rPr lang="en-US" sz="2000" dirty="0" smtClean="0">
                <a:latin typeface="Calibri" panose="020F0502020204030204" pitchFamily="34" charset="0"/>
                <a:cs typeface="Calibri" panose="020F0502020204030204" pitchFamily="34" charset="0"/>
              </a:rPr>
              <a:t>transitory. </a:t>
            </a:r>
            <a:r>
              <a:rPr lang="en-US" sz="2000" dirty="0">
                <a:latin typeface="Calibri" panose="020F0502020204030204" pitchFamily="34" charset="0"/>
                <a:cs typeface="Calibri" panose="020F0502020204030204" pitchFamily="34" charset="0"/>
              </a:rPr>
              <a:t>Tics occur for more than 1 year.</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A tic disorder not specified</a:t>
            </a:r>
            <a:r>
              <a:rPr lang="en-US" sz="2000" dirty="0">
                <a:latin typeface="Calibri" panose="020F0502020204030204" pitchFamily="34" charset="0"/>
                <a:cs typeface="Calibri" panose="020F0502020204030204" pitchFamily="34" charset="0"/>
              </a:rPr>
              <a:t> - tics are present, but do not meet the criteria for any specific tic disorder.</a:t>
            </a:r>
            <a:r>
              <a:rPr lang="en-US" dirty="0"/>
              <a:t/>
            </a:r>
            <a:br>
              <a:rPr lang="en-US" dirty="0"/>
            </a:br>
            <a:endParaRPr lang="en-GB" dirty="0"/>
          </a:p>
        </p:txBody>
      </p:sp>
      <p:sp>
        <p:nvSpPr>
          <p:cNvPr id="3" name="TextBox 2">
            <a:extLst>
              <a:ext uri="{FF2B5EF4-FFF2-40B4-BE49-F238E27FC236}">
                <a16:creationId xmlns:a16="http://schemas.microsoft.com/office/drawing/2014/main" id="{0040D759-A32E-42CD-9706-3ABA1F81F53A}"/>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7</a:t>
            </a:fld>
            <a:endParaRPr lang="en-GB" dirty="0">
              <a:solidFill>
                <a:schemeClr val="bg1"/>
              </a:solidFill>
            </a:endParaRPr>
          </a:p>
        </p:txBody>
      </p:sp>
    </p:spTree>
    <p:extLst>
      <p:ext uri="{BB962C8B-B14F-4D97-AF65-F5344CB8AC3E}">
        <p14:creationId xmlns:p14="http://schemas.microsoft.com/office/powerpoint/2010/main" val="29198080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800" y="1119116"/>
            <a:ext cx="8208000" cy="423081"/>
          </a:xfrm>
        </p:spPr>
        <p:txBody>
          <a:bodyPr/>
          <a:lstStyle/>
          <a:p>
            <a:pPr algn="ctr"/>
            <a:r>
              <a:rPr lang="en-GB" sz="2000" b="1" dirty="0">
                <a:latin typeface="Calibri" panose="020F0502020204030204" pitchFamily="34" charset="0"/>
                <a:cs typeface="Calibri" panose="020F0502020204030204" pitchFamily="34" charset="0"/>
              </a:rPr>
              <a:t>Here are some examples of common motor and vocal tics: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01214558"/>
              </p:ext>
            </p:extLst>
          </p:nvPr>
        </p:nvGraphicFramePr>
        <p:xfrm>
          <a:off x="460375" y="1596789"/>
          <a:ext cx="8208963" cy="3983583"/>
        </p:xfrm>
        <a:graphic>
          <a:graphicData uri="http://schemas.openxmlformats.org/drawingml/2006/table">
            <a:tbl>
              <a:tblPr firstRow="1" bandRow="1">
                <a:tableStyleId>{7DF18680-E054-41AD-8BC1-D1AEF772440D}</a:tableStyleId>
              </a:tblPr>
              <a:tblGrid>
                <a:gridCol w="1723267">
                  <a:extLst>
                    <a:ext uri="{9D8B030D-6E8A-4147-A177-3AD203B41FA5}">
                      <a16:colId xmlns:a16="http://schemas.microsoft.com/office/drawing/2014/main" val="20000"/>
                    </a:ext>
                  </a:extLst>
                </a:gridCol>
                <a:gridCol w="3193576">
                  <a:extLst>
                    <a:ext uri="{9D8B030D-6E8A-4147-A177-3AD203B41FA5}">
                      <a16:colId xmlns:a16="http://schemas.microsoft.com/office/drawing/2014/main" val="20001"/>
                    </a:ext>
                  </a:extLst>
                </a:gridCol>
                <a:gridCol w="3292120">
                  <a:extLst>
                    <a:ext uri="{9D8B030D-6E8A-4147-A177-3AD203B41FA5}">
                      <a16:colId xmlns:a16="http://schemas.microsoft.com/office/drawing/2014/main" val="20002"/>
                    </a:ext>
                  </a:extLst>
                </a:gridCol>
              </a:tblGrid>
              <a:tr h="417423">
                <a:tc>
                  <a:txBody>
                    <a:bodyPr/>
                    <a:lstStyle/>
                    <a:p>
                      <a:endParaRPr lang="en-GB" sz="1200" dirty="0"/>
                    </a:p>
                  </a:txBody>
                  <a:tcPr>
                    <a:solidFill>
                      <a:schemeClr val="accent5">
                        <a:lumMod val="60000"/>
                        <a:lumOff val="40000"/>
                      </a:schemeClr>
                    </a:solidFill>
                  </a:tcPr>
                </a:tc>
                <a:tc>
                  <a:txBody>
                    <a:bodyPr/>
                    <a:lstStyle/>
                    <a:p>
                      <a:r>
                        <a:rPr lang="en-GB" sz="1200" dirty="0"/>
                        <a:t>Motor Tics</a:t>
                      </a:r>
                    </a:p>
                  </a:txBody>
                  <a:tcPr>
                    <a:solidFill>
                      <a:schemeClr val="accent5">
                        <a:lumMod val="60000"/>
                        <a:lumOff val="40000"/>
                      </a:schemeClr>
                    </a:solidFill>
                  </a:tcPr>
                </a:tc>
                <a:tc>
                  <a:txBody>
                    <a:bodyPr/>
                    <a:lstStyle/>
                    <a:p>
                      <a:r>
                        <a:rPr lang="en-GB" sz="1200" dirty="0"/>
                        <a:t>Vocal Tics</a:t>
                      </a:r>
                    </a:p>
                  </a:txBody>
                  <a:tcPr>
                    <a:solidFill>
                      <a:schemeClr val="accent5">
                        <a:lumMod val="60000"/>
                        <a:lumOff val="40000"/>
                      </a:schemeClr>
                    </a:solidFill>
                  </a:tcPr>
                </a:tc>
                <a:extLst>
                  <a:ext uri="{0D108BD9-81ED-4DB2-BD59-A6C34878D82A}">
                    <a16:rowId xmlns:a16="http://schemas.microsoft.com/office/drawing/2014/main" val="10000"/>
                  </a:ext>
                </a:extLst>
              </a:tr>
              <a:tr h="1749742">
                <a:tc>
                  <a:txBody>
                    <a:bodyPr/>
                    <a:lstStyle/>
                    <a:p>
                      <a:r>
                        <a:rPr lang="en-GB" sz="1200" dirty="0"/>
                        <a:t>Simple</a:t>
                      </a:r>
                    </a:p>
                  </a:txBody>
                  <a:tcPr>
                    <a:solidFill>
                      <a:schemeClr val="accent5">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effectLst/>
                        </a:rPr>
                        <a:t>Eye blinking</a:t>
                      </a:r>
                      <a:br>
                        <a:rPr lang="en-GB" sz="1400" dirty="0">
                          <a:effectLst/>
                        </a:rPr>
                      </a:br>
                      <a:r>
                        <a:rPr lang="en-GB" sz="1400" dirty="0">
                          <a:effectLst/>
                        </a:rPr>
                        <a:t>Eye rolling</a:t>
                      </a:r>
                      <a:br>
                        <a:rPr lang="en-GB" sz="1400" dirty="0">
                          <a:effectLst/>
                        </a:rPr>
                      </a:br>
                      <a:r>
                        <a:rPr lang="en-GB" sz="1400" dirty="0">
                          <a:effectLst/>
                        </a:rPr>
                        <a:t>Grimacing (pulling faces)</a:t>
                      </a:r>
                      <a:br>
                        <a:rPr lang="en-GB" sz="1400" dirty="0">
                          <a:effectLst/>
                        </a:rPr>
                      </a:br>
                      <a:r>
                        <a:rPr lang="en-GB" sz="1400" dirty="0">
                          <a:effectLst/>
                        </a:rPr>
                        <a:t>Shoulder shrugging</a:t>
                      </a:r>
                      <a:br>
                        <a:rPr lang="en-GB" sz="1400" dirty="0">
                          <a:effectLst/>
                        </a:rPr>
                      </a:br>
                      <a:r>
                        <a:rPr lang="en-GB" sz="1400" dirty="0">
                          <a:effectLst/>
                        </a:rPr>
                        <a:t>Limb and head jerking/head nodding</a:t>
                      </a:r>
                      <a:br>
                        <a:rPr lang="en-GB" sz="1400" dirty="0">
                          <a:effectLst/>
                        </a:rPr>
                      </a:br>
                      <a:r>
                        <a:rPr lang="en-GB" sz="1400" dirty="0">
                          <a:effectLst/>
                        </a:rPr>
                        <a:t>Abdominal tensing</a:t>
                      </a:r>
                      <a:endParaRPr lang="en-GB" sz="1400" dirty="0">
                        <a:effectLst/>
                        <a:latin typeface="Calibri"/>
                        <a:ea typeface="Calibri"/>
                        <a:cs typeface="Times New Roman"/>
                      </a:endParaRPr>
                    </a:p>
                    <a:p>
                      <a:endParaRPr lang="en-GB" sz="12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effectLst/>
                        </a:rPr>
                        <a:t>Whistling</a:t>
                      </a:r>
                      <a:br>
                        <a:rPr lang="en-GB" sz="1400" dirty="0">
                          <a:effectLst/>
                        </a:rPr>
                      </a:br>
                      <a:r>
                        <a:rPr lang="en-GB" sz="1400" dirty="0">
                          <a:effectLst/>
                        </a:rPr>
                        <a:t>Throat clearing</a:t>
                      </a:r>
                      <a:br>
                        <a:rPr lang="en-GB" sz="1400" dirty="0">
                          <a:effectLst/>
                        </a:rPr>
                      </a:br>
                      <a:r>
                        <a:rPr lang="en-GB" sz="1400" dirty="0">
                          <a:effectLst/>
                        </a:rPr>
                        <a:t>Sniffing</a:t>
                      </a:r>
                      <a:br>
                        <a:rPr lang="en-GB" sz="1400" dirty="0">
                          <a:effectLst/>
                        </a:rPr>
                      </a:br>
                      <a:r>
                        <a:rPr lang="en-GB" sz="1400" dirty="0">
                          <a:effectLst/>
                        </a:rPr>
                        <a:t>Coughing</a:t>
                      </a:r>
                      <a:br>
                        <a:rPr lang="en-GB" sz="1400" dirty="0">
                          <a:effectLst/>
                        </a:rPr>
                      </a:br>
                      <a:r>
                        <a:rPr lang="en-GB" sz="1400" dirty="0">
                          <a:effectLst/>
                        </a:rPr>
                        <a:t>Tongue clicking</a:t>
                      </a:r>
                      <a:br>
                        <a:rPr lang="en-GB" sz="1400" dirty="0">
                          <a:effectLst/>
                        </a:rPr>
                      </a:br>
                      <a:r>
                        <a:rPr lang="en-GB" sz="1400" dirty="0">
                          <a:effectLst/>
                        </a:rPr>
                        <a:t>Grunting</a:t>
                      </a:r>
                      <a:br>
                        <a:rPr lang="en-GB" sz="1400" dirty="0">
                          <a:effectLst/>
                        </a:rPr>
                      </a:br>
                      <a:r>
                        <a:rPr lang="en-GB" sz="1400" dirty="0">
                          <a:effectLst/>
                        </a:rPr>
                        <a:t>Animal sounds</a:t>
                      </a:r>
                      <a:endParaRPr lang="en-GB" sz="1400" dirty="0">
                        <a:effectLst/>
                        <a:latin typeface="Calibri"/>
                        <a:ea typeface="Calibri"/>
                        <a:cs typeface="Times New Roman"/>
                      </a:endParaRPr>
                    </a:p>
                    <a:p>
                      <a:endParaRPr lang="en-GB" sz="1200" dirty="0"/>
                    </a:p>
                  </a:txBody>
                  <a:tcPr/>
                </a:tc>
                <a:extLst>
                  <a:ext uri="{0D108BD9-81ED-4DB2-BD59-A6C34878D82A}">
                    <a16:rowId xmlns:a16="http://schemas.microsoft.com/office/drawing/2014/main" val="10001"/>
                  </a:ext>
                </a:extLst>
              </a:tr>
              <a:tr h="1749742">
                <a:tc>
                  <a:txBody>
                    <a:bodyPr/>
                    <a:lstStyle/>
                    <a:p>
                      <a:r>
                        <a:rPr lang="en-GB" sz="1200" dirty="0"/>
                        <a:t>Complex</a:t>
                      </a:r>
                    </a:p>
                  </a:txBody>
                  <a:tcPr>
                    <a:solidFill>
                      <a:schemeClr val="accent5">
                        <a:lumMod val="60000"/>
                        <a:lumOff val="4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effectLst/>
                        </a:rPr>
                        <a:t>Jumping</a:t>
                      </a:r>
                      <a:br>
                        <a:rPr lang="en-GB" sz="1400" dirty="0">
                          <a:effectLst/>
                        </a:rPr>
                      </a:br>
                      <a:r>
                        <a:rPr lang="en-GB" sz="1400" dirty="0">
                          <a:effectLst/>
                        </a:rPr>
                        <a:t>Twirling</a:t>
                      </a:r>
                      <a:br>
                        <a:rPr lang="en-GB" sz="1400" dirty="0">
                          <a:effectLst/>
                        </a:rPr>
                      </a:br>
                      <a:r>
                        <a:rPr lang="en-GB" sz="1400" dirty="0">
                          <a:effectLst/>
                        </a:rPr>
                        <a:t>Touching objects and other people</a:t>
                      </a:r>
                      <a:br>
                        <a:rPr lang="en-GB" sz="1400" dirty="0">
                          <a:effectLst/>
                        </a:rPr>
                      </a:br>
                      <a:r>
                        <a:rPr lang="en-GB" sz="1400" dirty="0">
                          <a:effectLst/>
                        </a:rPr>
                        <a:t>Obscene movements or gestures (</a:t>
                      </a:r>
                      <a:r>
                        <a:rPr lang="en-GB" sz="1400" dirty="0" err="1">
                          <a:effectLst/>
                        </a:rPr>
                        <a:t>copropraxia</a:t>
                      </a:r>
                      <a:r>
                        <a:rPr lang="en-GB" sz="1400" dirty="0">
                          <a:effectLst/>
                        </a:rPr>
                        <a:t>)</a:t>
                      </a:r>
                      <a:br>
                        <a:rPr lang="en-GB" sz="1400" dirty="0">
                          <a:effectLst/>
                        </a:rPr>
                      </a:br>
                      <a:r>
                        <a:rPr lang="en-GB" sz="1400" dirty="0">
                          <a:effectLst/>
                        </a:rPr>
                        <a:t>Repeating other people’s gestures (</a:t>
                      </a:r>
                      <a:r>
                        <a:rPr lang="en-GB" sz="1400" dirty="0" err="1">
                          <a:effectLst/>
                        </a:rPr>
                        <a:t>echopraxia</a:t>
                      </a:r>
                      <a:r>
                        <a:rPr lang="en-GB" sz="1400" dirty="0">
                          <a:effectLst/>
                        </a:rPr>
                        <a:t>)</a:t>
                      </a:r>
                      <a:endParaRPr lang="en-GB" sz="1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effectLst/>
                        </a:rPr>
                        <a:t>Non obscene socially inappropriate (NOSI) behaviour (e.g. remarking about a person’s weight or inappropriately touching someone</a:t>
                      </a:r>
                      <a:r>
                        <a:rPr lang="en-GB" sz="1400" dirty="0" smtClean="0">
                          <a:effectLst/>
                        </a:rPr>
                        <a:t>).</a:t>
                      </a:r>
                      <a:r>
                        <a:rPr lang="en-GB" sz="1400" dirty="0">
                          <a:effectLst/>
                        </a:rPr>
                        <a:t/>
                      </a:r>
                      <a:br>
                        <a:rPr lang="en-GB" sz="1400" dirty="0">
                          <a:effectLst/>
                        </a:rPr>
                      </a:br>
                      <a:r>
                        <a:rPr lang="en-GB" sz="1400" dirty="0">
                          <a:effectLst/>
                        </a:rPr>
                        <a:t>Involuntary swearing (</a:t>
                      </a:r>
                      <a:r>
                        <a:rPr lang="en-GB" sz="1400" dirty="0" err="1">
                          <a:effectLst/>
                        </a:rPr>
                        <a:t>coprolalia</a:t>
                      </a:r>
                      <a:r>
                        <a:rPr lang="en-GB" sz="1400" dirty="0" smtClean="0">
                          <a:effectLst/>
                        </a:rPr>
                        <a:t>).</a:t>
                      </a:r>
                      <a:r>
                        <a:rPr lang="en-GB" sz="1400" dirty="0">
                          <a:effectLst/>
                        </a:rPr>
                        <a:t/>
                      </a:r>
                      <a:br>
                        <a:rPr lang="en-GB" sz="1400" dirty="0">
                          <a:effectLst/>
                        </a:rPr>
                      </a:br>
                      <a:r>
                        <a:rPr lang="en-GB" sz="1400" dirty="0">
                          <a:effectLst/>
                        </a:rPr>
                        <a:t>Repeating a sound, word or phrase (echolalia</a:t>
                      </a:r>
                      <a:r>
                        <a:rPr lang="en-GB" sz="1400" dirty="0" smtClean="0">
                          <a:effectLst/>
                        </a:rPr>
                        <a:t>).</a:t>
                      </a:r>
                      <a:endParaRPr lang="en-GB" sz="1400" dirty="0">
                        <a:effectLst/>
                        <a:latin typeface="Calibri"/>
                        <a:ea typeface="Calibri"/>
                        <a:cs typeface="Times New Roman"/>
                      </a:endParaRPr>
                    </a:p>
                    <a:p>
                      <a:endParaRPr lang="en-GB" sz="1400" dirty="0"/>
                    </a:p>
                  </a:txBody>
                  <a:tcPr/>
                </a:tc>
                <a:extLst>
                  <a:ext uri="{0D108BD9-81ED-4DB2-BD59-A6C34878D82A}">
                    <a16:rowId xmlns:a16="http://schemas.microsoft.com/office/drawing/2014/main" val="10002"/>
                  </a:ext>
                </a:extLst>
              </a:tr>
            </a:tbl>
          </a:graphicData>
        </a:graphic>
      </p:graphicFrame>
      <p:sp>
        <p:nvSpPr>
          <p:cNvPr id="4" name="TextBox 3">
            <a:extLst>
              <a:ext uri="{FF2B5EF4-FFF2-40B4-BE49-F238E27FC236}">
                <a16:creationId xmlns:a16="http://schemas.microsoft.com/office/drawing/2014/main" id="{5CEBACF0-A7FD-4684-8BD6-0C1D03271627}"/>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8</a:t>
            </a:fld>
            <a:endParaRPr lang="en-GB" dirty="0">
              <a:solidFill>
                <a:schemeClr val="bg1"/>
              </a:solidFill>
            </a:endParaRPr>
          </a:p>
        </p:txBody>
      </p:sp>
    </p:spTree>
    <p:extLst>
      <p:ext uri="{BB962C8B-B14F-4D97-AF65-F5344CB8AC3E}">
        <p14:creationId xmlns:p14="http://schemas.microsoft.com/office/powerpoint/2010/main" val="11858338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849114"/>
            <a:ext cx="8208000" cy="4948004"/>
          </a:xfrm>
        </p:spPr>
        <p:txBody>
          <a:bodyPr/>
          <a:lstStyle/>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algn="ctr" defTabSz="914400">
              <a:spcBef>
                <a:spcPct val="20000"/>
              </a:spcBef>
              <a:spcAft>
                <a:spcPts val="0"/>
              </a:spcAft>
            </a:pPr>
            <a:r>
              <a:rPr lang="en-GB" sz="2000" b="1" dirty="0">
                <a:latin typeface="Calibri"/>
              </a:rPr>
              <a:t>Hidden Tics</a:t>
            </a:r>
          </a:p>
          <a:p>
            <a:pPr marL="342900" indent="-342900" defTabSz="914400">
              <a:spcBef>
                <a:spcPct val="20000"/>
              </a:spcBef>
              <a:spcAft>
                <a:spcPts val="0"/>
              </a:spcAft>
              <a:buFont typeface="Arial" panose="020B0604020202020204" pitchFamily="34" charset="0"/>
              <a:buChar char="•"/>
            </a:pPr>
            <a:endParaRPr lang="en-GB" sz="2000" dirty="0">
              <a:latin typeface="Calibri"/>
            </a:endParaRPr>
          </a:p>
          <a:p>
            <a:pPr marL="342900" indent="-342900" defTabSz="914400">
              <a:spcBef>
                <a:spcPct val="20000"/>
              </a:spcBef>
              <a:spcAft>
                <a:spcPts val="0"/>
              </a:spcAft>
              <a:buFont typeface="Arial" panose="020B0604020202020204" pitchFamily="34" charset="0"/>
              <a:buChar char="•"/>
            </a:pPr>
            <a:r>
              <a:rPr lang="en-GB" sz="2000" dirty="0">
                <a:latin typeface="Calibri"/>
              </a:rPr>
              <a:t>Visual </a:t>
            </a:r>
            <a:r>
              <a:rPr lang="en-GB" sz="2000" dirty="0" smtClean="0">
                <a:latin typeface="Calibri"/>
              </a:rPr>
              <a:t>tics			e.g. looking at shadows/counting objects.</a:t>
            </a:r>
            <a:endParaRPr lang="en-GB" sz="2000" dirty="0">
              <a:latin typeface="Calibri"/>
            </a:endParaRPr>
          </a:p>
          <a:p>
            <a:pPr marL="342900" indent="-342900" defTabSz="914400">
              <a:spcBef>
                <a:spcPct val="20000"/>
              </a:spcBef>
              <a:spcAft>
                <a:spcPts val="0"/>
              </a:spcAft>
              <a:buFont typeface="Arial" panose="020B0604020202020204" pitchFamily="34" charset="0"/>
              <a:buChar char="•"/>
            </a:pPr>
            <a:r>
              <a:rPr lang="en-GB" sz="2000" dirty="0">
                <a:latin typeface="Calibri"/>
              </a:rPr>
              <a:t>Intrusive </a:t>
            </a:r>
            <a:r>
              <a:rPr lang="en-GB" sz="2000" dirty="0" smtClean="0">
                <a:latin typeface="Calibri"/>
              </a:rPr>
              <a:t>thoughts		e.g. harming someone or themselves.</a:t>
            </a:r>
            <a:endParaRPr lang="en-GB" sz="2000" dirty="0">
              <a:latin typeface="Calibri"/>
            </a:endParaRPr>
          </a:p>
          <a:p>
            <a:pPr marL="342900" indent="-342900" defTabSz="914400">
              <a:spcBef>
                <a:spcPct val="20000"/>
              </a:spcBef>
              <a:spcAft>
                <a:spcPts val="0"/>
              </a:spcAft>
              <a:buFont typeface="Arial" panose="020B0604020202020204" pitchFamily="34" charset="0"/>
              <a:buChar char="•"/>
            </a:pPr>
            <a:r>
              <a:rPr lang="en-GB" sz="2000" dirty="0">
                <a:latin typeface="Calibri"/>
              </a:rPr>
              <a:t>Suggestive </a:t>
            </a:r>
            <a:r>
              <a:rPr lang="en-GB" sz="2000" dirty="0" smtClean="0">
                <a:latin typeface="Calibri"/>
              </a:rPr>
              <a:t>tics		e.g. overwhelming urges to follow through 				inappropriate suggestions.</a:t>
            </a:r>
            <a:r>
              <a:rPr lang="en-GB" sz="2000" dirty="0">
                <a:latin typeface="Calibri"/>
              </a:rPr>
              <a:t>	</a:t>
            </a:r>
          </a:p>
          <a:p>
            <a:pPr marL="342900" indent="-342900" defTabSz="914400">
              <a:spcBef>
                <a:spcPct val="20000"/>
              </a:spcBef>
              <a:spcAft>
                <a:spcPts val="0"/>
              </a:spcAft>
              <a:buFont typeface="Arial" panose="020B0604020202020204" pitchFamily="34" charset="0"/>
              <a:buChar char="•"/>
            </a:pPr>
            <a:r>
              <a:rPr lang="en-GB" sz="2000" dirty="0">
                <a:latin typeface="Calibri"/>
              </a:rPr>
              <a:t>Thought </a:t>
            </a:r>
            <a:r>
              <a:rPr lang="en-GB" sz="2000" dirty="0" smtClean="0">
                <a:latin typeface="Calibri"/>
              </a:rPr>
              <a:t>tics			e.g. something we all think but kids with TS 				cant regulate. (It can be a bit like having a 				window into their soul).</a:t>
            </a:r>
            <a:r>
              <a:rPr lang="en-GB" sz="2000" dirty="0">
                <a:latin typeface="Calibri"/>
              </a:rPr>
              <a:t>		</a:t>
            </a:r>
          </a:p>
          <a:p>
            <a:pPr marL="342900" indent="-342900" defTabSz="914400">
              <a:spcBef>
                <a:spcPct val="20000"/>
              </a:spcBef>
              <a:spcAft>
                <a:spcPts val="0"/>
              </a:spcAft>
              <a:buFont typeface="Arial" panose="020B0604020202020204" pitchFamily="34" charset="0"/>
              <a:buChar char="•"/>
            </a:pPr>
            <a:r>
              <a:rPr lang="en-GB" sz="2000" dirty="0">
                <a:latin typeface="Calibri"/>
              </a:rPr>
              <a:t>Conversational/contextual	</a:t>
            </a:r>
            <a:r>
              <a:rPr lang="en-GB" sz="2000" dirty="0" smtClean="0">
                <a:latin typeface="Calibri"/>
              </a:rPr>
              <a:t>e.g. these can sound and appear to be in 				the correct context but they just find it very 				hard to switch off their regulator button.</a:t>
            </a:r>
            <a:endParaRPr lang="en-GB" sz="2000" dirty="0">
              <a:latin typeface="Calibri"/>
            </a:endParaRPr>
          </a:p>
          <a:p>
            <a:pPr marL="342900" indent="-342900" defTabSz="914400">
              <a:spcBef>
                <a:spcPct val="20000"/>
              </a:spcBef>
              <a:spcAft>
                <a:spcPts val="0"/>
              </a:spcAft>
              <a:buFont typeface="Arial" panose="020B0604020202020204" pitchFamily="34" charset="0"/>
              <a:buChar char="•"/>
            </a:pPr>
            <a:endParaRPr lang="en-GB" sz="2000" dirty="0">
              <a:latin typeface="Calibri"/>
            </a:endParaRPr>
          </a:p>
          <a:p>
            <a:pPr marL="342900" indent="-342900" defTabSz="914400">
              <a:spcBef>
                <a:spcPct val="20000"/>
              </a:spcBef>
              <a:spcAft>
                <a:spcPts val="0"/>
              </a:spcAft>
              <a:buFont typeface="Arial" panose="020B0604020202020204" pitchFamily="34" charset="0"/>
              <a:buChar char="•"/>
            </a:pPr>
            <a:endParaRPr lang="en-GB" sz="2000" dirty="0">
              <a:latin typeface="Calibri"/>
            </a:endParaRPr>
          </a:p>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2000" dirty="0">
              <a:solidFill>
                <a:prstClr val="black"/>
              </a:solidFill>
              <a:latin typeface="Calibri"/>
            </a:endParaRPr>
          </a:p>
          <a:p>
            <a:pPr defTabSz="914400">
              <a:spcBef>
                <a:spcPct val="20000"/>
              </a:spcBef>
              <a:spcAft>
                <a:spcPts val="0"/>
              </a:spcAft>
            </a:pPr>
            <a:endParaRPr lang="en-GB" sz="2400" dirty="0">
              <a:solidFill>
                <a:prstClr val="black"/>
              </a:solidFill>
              <a:latin typeface="Calibri"/>
            </a:endParaRPr>
          </a:p>
          <a:p>
            <a:pPr marL="342900" indent="-342900" defTabSz="914400">
              <a:spcBef>
                <a:spcPct val="20000"/>
              </a:spcBef>
              <a:spcAft>
                <a:spcPts val="0"/>
              </a:spcAft>
              <a:buFont typeface="Arial" panose="020B0604020202020204" pitchFamily="34" charset="0"/>
              <a:buChar char="•"/>
            </a:pPr>
            <a:endParaRPr lang="en-GB" sz="2400" dirty="0">
              <a:solidFill>
                <a:prstClr val="black"/>
              </a:solidFill>
              <a:latin typeface="Calibri"/>
            </a:endParaRPr>
          </a:p>
          <a:p>
            <a:endParaRPr lang="en-GB" dirty="0"/>
          </a:p>
        </p:txBody>
      </p:sp>
      <p:sp>
        <p:nvSpPr>
          <p:cNvPr id="4" name="TextBox 3">
            <a:extLst>
              <a:ext uri="{FF2B5EF4-FFF2-40B4-BE49-F238E27FC236}">
                <a16:creationId xmlns:a16="http://schemas.microsoft.com/office/drawing/2014/main" id="{E7A4E9BD-1770-4ED4-A9D7-379DC5E634B0}"/>
              </a:ext>
            </a:extLst>
          </p:cNvPr>
          <p:cNvSpPr txBox="1"/>
          <p:nvPr/>
        </p:nvSpPr>
        <p:spPr>
          <a:xfrm>
            <a:off x="0" y="0"/>
            <a:ext cx="263814" cy="369332"/>
          </a:xfrm>
          <a:prstGeom prst="rect">
            <a:avLst/>
          </a:prstGeom>
          <a:noFill/>
        </p:spPr>
        <p:txBody>
          <a:bodyPr wrap="square" rtlCol="0">
            <a:spAutoFit/>
          </a:bodyPr>
          <a:lstStyle/>
          <a:p>
            <a:fld id="{D206E4F0-5402-44E7-A243-08245C97ADA5}" type="slidenum">
              <a:rPr lang="en-GB" smtClean="0">
                <a:solidFill>
                  <a:schemeClr val="bg1"/>
                </a:solidFill>
              </a:rPr>
              <a:t>9</a:t>
            </a:fld>
            <a:endParaRPr lang="en-GB" dirty="0">
              <a:solidFill>
                <a:schemeClr val="bg1"/>
              </a:solidFill>
            </a:endParaRPr>
          </a:p>
        </p:txBody>
      </p:sp>
    </p:spTree>
    <p:extLst>
      <p:ext uri="{BB962C8B-B14F-4D97-AF65-F5344CB8AC3E}">
        <p14:creationId xmlns:p14="http://schemas.microsoft.com/office/powerpoint/2010/main" val="34604822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2372" y="2006081"/>
            <a:ext cx="8208000" cy="3953115"/>
          </a:xfrm>
        </p:spPr>
        <p:txBody>
          <a:bodyPr/>
          <a:lstStyle/>
          <a:p>
            <a:pPr marL="342900" lvl="0" indent="-3429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Approximately </a:t>
            </a:r>
            <a:r>
              <a:rPr lang="en-GB" sz="2000" dirty="0">
                <a:solidFill>
                  <a:prstClr val="black"/>
                </a:solidFill>
                <a:latin typeface="Calibri"/>
                <a:ea typeface="+mn-ea"/>
                <a:cs typeface="+mn-cs"/>
              </a:rPr>
              <a:t>85% of people with TS will also experience co-occurring conditions such </a:t>
            </a:r>
            <a:r>
              <a:rPr lang="en-GB" sz="2000" dirty="0" smtClean="0">
                <a:solidFill>
                  <a:prstClr val="black"/>
                </a:solidFill>
                <a:latin typeface="Calibri"/>
                <a:ea typeface="+mn-ea"/>
                <a:cs typeface="+mn-cs"/>
              </a:rPr>
              <a:t>as: </a:t>
            </a:r>
            <a:endParaRPr lang="en-GB" sz="2000" dirty="0">
              <a:solidFill>
                <a:prstClr val="black"/>
              </a:solidFill>
              <a:latin typeface="Calibri"/>
              <a:ea typeface="+mn-ea"/>
              <a:cs typeface="+mn-cs"/>
            </a:endParaRPr>
          </a:p>
          <a:p>
            <a:pPr marL="558900" lvl="1"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Attention Deficit Hyperactivity Disorder (ADHD) </a:t>
            </a:r>
          </a:p>
          <a:p>
            <a:pPr marL="558900" lvl="1"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Obsessive Compulsive Disorder (OCD)</a:t>
            </a:r>
          </a:p>
          <a:p>
            <a:pPr marL="558900" lvl="1"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Autism Spectrum Disorder (ASD)</a:t>
            </a:r>
          </a:p>
          <a:p>
            <a:pPr marL="558900" lvl="1"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Anxiety</a:t>
            </a:r>
          </a:p>
          <a:p>
            <a:pPr marL="558900" lvl="1"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Sensory Processing </a:t>
            </a:r>
            <a:r>
              <a:rPr lang="en-GB" sz="2000" dirty="0" smtClean="0">
                <a:solidFill>
                  <a:prstClr val="black"/>
                </a:solidFill>
                <a:latin typeface="Calibri"/>
                <a:ea typeface="+mn-ea"/>
                <a:cs typeface="+mn-cs"/>
              </a:rPr>
              <a:t>Disorder (SPD)</a:t>
            </a:r>
            <a:endParaRPr lang="en-GB" sz="2000" dirty="0">
              <a:solidFill>
                <a:prstClr val="black"/>
              </a:solidFill>
              <a:latin typeface="Calibri"/>
              <a:ea typeface="+mn-ea"/>
              <a:cs typeface="+mn-cs"/>
            </a:endParaRPr>
          </a:p>
          <a:p>
            <a:pPr marL="342900" indent="-342900" defTabSz="914400">
              <a:spcBef>
                <a:spcPct val="20000"/>
              </a:spcBef>
              <a:spcAft>
                <a:spcPts val="0"/>
              </a:spcAft>
              <a:buFont typeface="Arial" panose="020B0604020202020204" pitchFamily="34" charset="0"/>
              <a:buChar char="•"/>
            </a:pPr>
            <a:r>
              <a:rPr lang="en-GB" sz="2000" dirty="0">
                <a:solidFill>
                  <a:prstClr val="black"/>
                </a:solidFill>
                <a:latin typeface="Calibri"/>
                <a:ea typeface="+mn-ea"/>
                <a:cs typeface="+mn-cs"/>
              </a:rPr>
              <a:t>For many, the co-occurring conditions can be more challenging than the tics.</a:t>
            </a:r>
          </a:p>
          <a:p>
            <a:endParaRPr lang="en-GB" dirty="0"/>
          </a:p>
        </p:txBody>
      </p:sp>
      <p:sp>
        <p:nvSpPr>
          <p:cNvPr id="4" name="Title 1">
            <a:extLst>
              <a:ext uri="{FF2B5EF4-FFF2-40B4-BE49-F238E27FC236}">
                <a16:creationId xmlns:a16="http://schemas.microsoft.com/office/drawing/2014/main" id="{E4041849-919A-4DAC-9D5B-45F722E14AB4}"/>
              </a:ext>
            </a:extLst>
          </p:cNvPr>
          <p:cNvSpPr>
            <a:spLocks noGrp="1"/>
          </p:cNvSpPr>
          <p:nvPr>
            <p:ph type="title"/>
          </p:nvPr>
        </p:nvSpPr>
        <p:spPr>
          <a:xfrm>
            <a:off x="468000" y="1281359"/>
            <a:ext cx="8208000" cy="436728"/>
          </a:xfrm>
        </p:spPr>
        <p:txBody>
          <a:bodyPr/>
          <a:lstStyle/>
          <a:p>
            <a:pPr algn="ctr"/>
            <a:r>
              <a:rPr lang="en-GB" sz="2000" b="1" dirty="0">
                <a:latin typeface="Calibri" panose="020F0502020204030204" pitchFamily="34" charset="0"/>
                <a:cs typeface="Calibri" panose="020F0502020204030204" pitchFamily="34" charset="0"/>
              </a:rPr>
              <a:t>Co-occurring Conditions</a:t>
            </a:r>
          </a:p>
        </p:txBody>
      </p:sp>
      <p:sp>
        <p:nvSpPr>
          <p:cNvPr id="5" name="TextBox 4">
            <a:extLst>
              <a:ext uri="{FF2B5EF4-FFF2-40B4-BE49-F238E27FC236}">
                <a16:creationId xmlns:a16="http://schemas.microsoft.com/office/drawing/2014/main" id="{E63AA607-C2D4-48F4-BB7B-0C499BDBDF74}"/>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10</a:t>
            </a:fld>
            <a:endParaRPr lang="en-GB" dirty="0">
              <a:solidFill>
                <a:schemeClr val="bg1"/>
              </a:solidFill>
            </a:endParaRPr>
          </a:p>
        </p:txBody>
      </p:sp>
    </p:spTree>
    <p:extLst>
      <p:ext uri="{BB962C8B-B14F-4D97-AF65-F5344CB8AC3E}">
        <p14:creationId xmlns:p14="http://schemas.microsoft.com/office/powerpoint/2010/main" val="35485460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8000" y="1216957"/>
            <a:ext cx="5827593" cy="4394579"/>
          </a:xfrm>
        </p:spPr>
      </p:pic>
      <p:sp>
        <p:nvSpPr>
          <p:cNvPr id="3" name="TextBox 2">
            <a:extLst>
              <a:ext uri="{FF2B5EF4-FFF2-40B4-BE49-F238E27FC236}">
                <a16:creationId xmlns:a16="http://schemas.microsoft.com/office/drawing/2014/main" id="{5F0E597B-9DAB-4BE5-904F-C91520EEB8BF}"/>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11</a:t>
            </a:fld>
            <a:endParaRPr lang="en-GB" dirty="0">
              <a:solidFill>
                <a:schemeClr val="bg1"/>
              </a:solidFill>
            </a:endParaRPr>
          </a:p>
        </p:txBody>
      </p:sp>
      <p:sp>
        <p:nvSpPr>
          <p:cNvPr id="2" name="TextBox 1"/>
          <p:cNvSpPr txBox="1"/>
          <p:nvPr/>
        </p:nvSpPr>
        <p:spPr>
          <a:xfrm>
            <a:off x="6568226" y="2343955"/>
            <a:ext cx="2305318" cy="1938992"/>
          </a:xfrm>
          <a:prstGeom prst="rect">
            <a:avLst/>
          </a:prstGeom>
          <a:noFill/>
        </p:spPr>
        <p:txBody>
          <a:bodyPr wrap="square" rtlCol="0">
            <a:spAutoFit/>
          </a:bodyPr>
          <a:lstStyle/>
          <a:p>
            <a:r>
              <a:rPr lang="en-GB" sz="2000" dirty="0" smtClean="0">
                <a:latin typeface="Calibri" panose="020F0502020204030204" pitchFamily="34" charset="0"/>
                <a:cs typeface="Calibri" panose="020F0502020204030204" pitchFamily="34" charset="0"/>
              </a:rPr>
              <a:t>There is much more to TS than you see on the surface. There is often lots more going on than you realise. </a:t>
            </a:r>
            <a:endParaRPr lang="en-GB"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487139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2E354-5C58-41D0-96CD-FF88F2D2FA00}"/>
              </a:ext>
            </a:extLst>
          </p:cNvPr>
          <p:cNvSpPr>
            <a:spLocks noGrp="1"/>
          </p:cNvSpPr>
          <p:nvPr>
            <p:ph type="title"/>
          </p:nvPr>
        </p:nvSpPr>
        <p:spPr>
          <a:xfrm>
            <a:off x="460800" y="1237081"/>
            <a:ext cx="8208000" cy="556751"/>
          </a:xfrm>
        </p:spPr>
        <p:txBody>
          <a:bodyPr/>
          <a:lstStyle/>
          <a:p>
            <a:r>
              <a:rPr lang="en-GB" sz="2000" b="1" dirty="0">
                <a:latin typeface="Calibri" panose="020F0502020204030204" pitchFamily="34" charset="0"/>
                <a:cs typeface="Calibri" panose="020F0502020204030204" pitchFamily="34" charset="0"/>
              </a:rPr>
              <a:t>Why might getting a diagnosis be important?</a:t>
            </a:r>
          </a:p>
        </p:txBody>
      </p:sp>
      <p:sp>
        <p:nvSpPr>
          <p:cNvPr id="3" name="Content Placeholder 2">
            <a:extLst>
              <a:ext uri="{FF2B5EF4-FFF2-40B4-BE49-F238E27FC236}">
                <a16:creationId xmlns:a16="http://schemas.microsoft.com/office/drawing/2014/main" id="{3C6E4846-821F-422F-967F-EC78DD4BD076}"/>
              </a:ext>
            </a:extLst>
          </p:cNvPr>
          <p:cNvSpPr>
            <a:spLocks noGrp="1"/>
          </p:cNvSpPr>
          <p:nvPr>
            <p:ph idx="1"/>
          </p:nvPr>
        </p:nvSpPr>
        <p:spPr>
          <a:xfrm>
            <a:off x="460800" y="1793832"/>
            <a:ext cx="8208000" cy="4478694"/>
          </a:xfrm>
        </p:spPr>
        <p:txBody>
          <a:bodyPr/>
          <a:lstStyle/>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Correct labels</a:t>
            </a: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School support ( i.e. better understanding, reasonable adjustments, EHCP)</a:t>
            </a:r>
          </a:p>
          <a:p>
            <a:pPr marL="342900" indent="-3429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Treatment options</a:t>
            </a:r>
          </a:p>
          <a:p>
            <a:pPr marL="342900" indent="-3429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Permission to parent differently!</a:t>
            </a:r>
            <a:endParaRPr lang="en-GB" sz="2000" dirty="0">
              <a:latin typeface="Calibri" panose="020F0502020204030204" pitchFamily="34" charset="0"/>
              <a:cs typeface="Calibri" panose="020F0502020204030204" pitchFamily="34" charset="0"/>
            </a:endParaRPr>
          </a:p>
          <a:p>
            <a:endParaRPr lang="en-GB" sz="3000" b="1" dirty="0"/>
          </a:p>
          <a:p>
            <a:endParaRPr lang="en-GB" sz="3000" b="1" dirty="0"/>
          </a:p>
        </p:txBody>
      </p:sp>
      <p:sp>
        <p:nvSpPr>
          <p:cNvPr id="4" name="TextBox 3">
            <a:extLst>
              <a:ext uri="{FF2B5EF4-FFF2-40B4-BE49-F238E27FC236}">
                <a16:creationId xmlns:a16="http://schemas.microsoft.com/office/drawing/2014/main" id="{46B9A65C-A89F-40F2-92A6-31ACDCE2F555}"/>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12</a:t>
            </a:fld>
            <a:endParaRPr lang="en-GB" dirty="0">
              <a:solidFill>
                <a:schemeClr val="bg1"/>
              </a:solidFill>
            </a:endParaRPr>
          </a:p>
        </p:txBody>
      </p:sp>
      <p:pic>
        <p:nvPicPr>
          <p:cNvPr id="5" name="Picture 4" descr="Candy Heart Cake w/2 slices | Stewart Dollhouse Creation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09453" y="3772731"/>
            <a:ext cx="2807855" cy="1914266"/>
          </a:xfrm>
          <a:prstGeom prst="rect">
            <a:avLst/>
          </a:prstGeom>
        </p:spPr>
      </p:pic>
    </p:spTree>
    <p:extLst>
      <p:ext uri="{BB962C8B-B14F-4D97-AF65-F5344CB8AC3E}">
        <p14:creationId xmlns:p14="http://schemas.microsoft.com/office/powerpoint/2010/main" val="36712441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6E4846-821F-422F-967F-EC78DD4BD076}"/>
              </a:ext>
            </a:extLst>
          </p:cNvPr>
          <p:cNvSpPr>
            <a:spLocks noGrp="1"/>
          </p:cNvSpPr>
          <p:nvPr>
            <p:ph idx="1"/>
          </p:nvPr>
        </p:nvSpPr>
        <p:spPr>
          <a:xfrm>
            <a:off x="468000" y="1189653"/>
            <a:ext cx="8208000" cy="4478694"/>
          </a:xfrm>
        </p:spPr>
        <p:txBody>
          <a:bodyPr/>
          <a:lstStyle/>
          <a:p>
            <a:r>
              <a:rPr lang="en-GB" sz="2000" b="1" dirty="0">
                <a:latin typeface="Calibri" panose="020F0502020204030204" pitchFamily="34" charset="0"/>
                <a:cs typeface="Calibri" panose="020F0502020204030204" pitchFamily="34" charset="0"/>
              </a:rPr>
              <a:t>After Diagnosis</a:t>
            </a:r>
          </a:p>
          <a:p>
            <a:pPr marL="457200" indent="-4572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Access to CDC </a:t>
            </a:r>
            <a:r>
              <a:rPr lang="en-GB" sz="2000" dirty="0">
                <a:latin typeface="Calibri" panose="020F0502020204030204" pitchFamily="34" charset="0"/>
                <a:cs typeface="Calibri" panose="020F0502020204030204" pitchFamily="34" charset="0"/>
              </a:rPr>
              <a:t>/ </a:t>
            </a:r>
            <a:r>
              <a:rPr lang="en-GB" sz="2000" dirty="0" smtClean="0">
                <a:latin typeface="Calibri" panose="020F0502020204030204" pitchFamily="34" charset="0"/>
                <a:cs typeface="Calibri" panose="020F0502020204030204" pitchFamily="34" charset="0"/>
              </a:rPr>
              <a:t>CAMHS services</a:t>
            </a:r>
            <a:endParaRPr lang="en-GB" sz="20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2000" dirty="0">
                <a:latin typeface="Calibri" panose="020F0502020204030204" pitchFamily="34" charset="0"/>
                <a:cs typeface="Calibri" panose="020F0502020204030204" pitchFamily="34" charset="0"/>
              </a:rPr>
              <a:t>Local support groups</a:t>
            </a:r>
          </a:p>
          <a:p>
            <a:pPr marL="457200" indent="-457200">
              <a:buFont typeface="Arial" panose="020B0604020202020204" pitchFamily="34" charset="0"/>
              <a:buChar char="•"/>
            </a:pPr>
            <a:r>
              <a:rPr lang="en-GB" sz="2000" dirty="0">
                <a:latin typeface="Calibri" panose="020F0502020204030204" pitchFamily="34" charset="0"/>
                <a:cs typeface="Calibri" panose="020F0502020204030204" pitchFamily="34" charset="0"/>
              </a:rPr>
              <a:t>Befrienders</a:t>
            </a:r>
          </a:p>
          <a:p>
            <a:pPr marL="457200" indent="-457200">
              <a:buFont typeface="Arial" panose="020B0604020202020204" pitchFamily="34" charset="0"/>
              <a:buChar char="•"/>
            </a:pPr>
            <a:r>
              <a:rPr lang="en-GB" sz="2000" dirty="0">
                <a:latin typeface="Calibri" panose="020F0502020204030204" pitchFamily="34" charset="0"/>
                <a:cs typeface="Calibri" panose="020F0502020204030204" pitchFamily="34" charset="0"/>
              </a:rPr>
              <a:t>Grants / Possible statutory support, i.e. DLA</a:t>
            </a:r>
          </a:p>
          <a:p>
            <a:pPr marL="457200" indent="-4572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Leisure discount cards</a:t>
            </a:r>
            <a:endParaRPr lang="en-GB" sz="2000" dirty="0">
              <a:latin typeface="Calibri" panose="020F0502020204030204" pitchFamily="34" charset="0"/>
              <a:cs typeface="Calibri" panose="020F0502020204030204" pitchFamily="34" charset="0"/>
            </a:endParaRPr>
          </a:p>
          <a:p>
            <a:pPr marL="457200" indent="-457200">
              <a:buFont typeface="Arial" panose="020B0604020202020204" pitchFamily="34" charset="0"/>
              <a:buChar char="•"/>
            </a:pPr>
            <a:r>
              <a:rPr lang="en-GB" sz="2000" dirty="0">
                <a:latin typeface="Calibri" panose="020F0502020204030204" pitchFamily="34" charset="0"/>
                <a:cs typeface="Calibri" panose="020F0502020204030204" pitchFamily="34" charset="0"/>
              </a:rPr>
              <a:t>Parent’s grieving </a:t>
            </a:r>
            <a:r>
              <a:rPr lang="en-GB" sz="2000" dirty="0" smtClean="0">
                <a:latin typeface="Calibri" panose="020F0502020204030204" pitchFamily="34" charset="0"/>
                <a:cs typeface="Calibri" panose="020F0502020204030204" pitchFamily="34" charset="0"/>
              </a:rPr>
              <a:t>process</a:t>
            </a:r>
          </a:p>
          <a:p>
            <a:pPr marL="457200" indent="-4572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Psychoeducation for the children, family and school</a:t>
            </a:r>
          </a:p>
          <a:p>
            <a:pPr marL="342900" indent="-3429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  Therapies – HRT, ERP, CBITS</a:t>
            </a:r>
            <a:endParaRPr lang="en-GB" sz="2000" dirty="0"/>
          </a:p>
          <a:p>
            <a:endParaRPr lang="en-GB" sz="3000" b="1" dirty="0"/>
          </a:p>
          <a:p>
            <a:endParaRPr lang="en-GB" sz="3000" b="1" dirty="0"/>
          </a:p>
        </p:txBody>
      </p:sp>
      <p:sp>
        <p:nvSpPr>
          <p:cNvPr id="4" name="TextBox 3">
            <a:extLst>
              <a:ext uri="{FF2B5EF4-FFF2-40B4-BE49-F238E27FC236}">
                <a16:creationId xmlns:a16="http://schemas.microsoft.com/office/drawing/2014/main" id="{8548708D-6FD4-4A76-A0B8-5B3B6E6830B2}"/>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13</a:t>
            </a:fld>
            <a:endParaRPr lang="en-GB" dirty="0">
              <a:solidFill>
                <a:schemeClr val="bg1"/>
              </a:solidFill>
            </a:endParaRPr>
          </a:p>
        </p:txBody>
      </p:sp>
    </p:spTree>
    <p:extLst>
      <p:ext uri="{BB962C8B-B14F-4D97-AF65-F5344CB8AC3E}">
        <p14:creationId xmlns:p14="http://schemas.microsoft.com/office/powerpoint/2010/main" val="34574360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999" y="2033851"/>
            <a:ext cx="8208000" cy="3966822"/>
          </a:xfrm>
        </p:spPr>
        <p:txBody>
          <a:bodyPr/>
          <a:lstStyle/>
          <a:p>
            <a:pPr marL="342900" indent="-3429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Tourette </a:t>
            </a:r>
            <a:r>
              <a:rPr lang="en-GB" sz="2000" dirty="0">
                <a:latin typeface="Calibri" panose="020F0502020204030204" pitchFamily="34" charset="0"/>
                <a:cs typeface="Calibri" panose="020F0502020204030204" pitchFamily="34" charset="0"/>
              </a:rPr>
              <a:t>Syndrome is not a mental health condition but it can certainly effect a child’s mental health.</a:t>
            </a: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Anxiety, rages, </a:t>
            </a:r>
            <a:r>
              <a:rPr lang="en-GB" sz="2000" dirty="0" smtClean="0">
                <a:latin typeface="Calibri" panose="020F0502020204030204" pitchFamily="34" charset="0"/>
                <a:cs typeface="Calibri" panose="020F0502020204030204" pitchFamily="34" charset="0"/>
              </a:rPr>
              <a:t>depression and </a:t>
            </a:r>
            <a:r>
              <a:rPr lang="en-GB" sz="2000" dirty="0">
                <a:latin typeface="Calibri" panose="020F0502020204030204" pitchFamily="34" charset="0"/>
                <a:cs typeface="Calibri" panose="020F0502020204030204" pitchFamily="34" charset="0"/>
              </a:rPr>
              <a:t>suicidal thoughts. Such symptoms can be made worse by factors like hormones, bullying and change.</a:t>
            </a:r>
          </a:p>
          <a:p>
            <a:pPr marL="342900" indent="-342900">
              <a:buFont typeface="Arial" panose="020B0604020202020204" pitchFamily="34" charset="0"/>
              <a:buChar char="•"/>
            </a:pPr>
            <a:r>
              <a:rPr lang="en-GB" sz="2000" dirty="0" smtClean="0">
                <a:latin typeface="Calibri" panose="020F0502020204030204" pitchFamily="34" charset="0"/>
                <a:cs typeface="Calibri" panose="020F0502020204030204" pitchFamily="34" charset="0"/>
              </a:rPr>
              <a:t>A </a:t>
            </a:r>
            <a:r>
              <a:rPr lang="en-GB" sz="2000" dirty="0">
                <a:latin typeface="Calibri" panose="020F0502020204030204" pitchFamily="34" charset="0"/>
                <a:cs typeface="Calibri" panose="020F0502020204030204" pitchFamily="34" charset="0"/>
              </a:rPr>
              <a:t>huge amount of stigma surrounds TS, often limiting the confidence and self-esteem of those diagnosed, especially young people</a:t>
            </a:r>
            <a:r>
              <a:rPr lang="en-GB" sz="2000" dirty="0" smtClean="0">
                <a:latin typeface="Calibri" panose="020F0502020204030204" pitchFamily="34" charset="0"/>
                <a:cs typeface="Calibri" panose="020F0502020204030204" pitchFamily="34" charset="0"/>
              </a:rPr>
              <a:t>.</a:t>
            </a:r>
            <a:endParaRPr lang="en-GB" sz="2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000" dirty="0">
                <a:latin typeface="Calibri" panose="020F0502020204030204" pitchFamily="34" charset="0"/>
                <a:cs typeface="Calibri" panose="020F0502020204030204" pitchFamily="34" charset="0"/>
              </a:rPr>
              <a:t>Encourage </a:t>
            </a:r>
            <a:r>
              <a:rPr lang="en-GB" sz="2000" dirty="0" smtClean="0">
                <a:latin typeface="Calibri" panose="020F0502020204030204" pitchFamily="34" charset="0"/>
                <a:cs typeface="Calibri" panose="020F0502020204030204" pitchFamily="34" charset="0"/>
              </a:rPr>
              <a:t>a child </a:t>
            </a:r>
            <a:r>
              <a:rPr lang="en-GB" sz="2000" dirty="0">
                <a:latin typeface="Calibri" panose="020F0502020204030204" pitchFamily="34" charset="0"/>
                <a:cs typeface="Calibri" panose="020F0502020204030204" pitchFamily="34" charset="0"/>
              </a:rPr>
              <a:t>to talk about their </a:t>
            </a:r>
            <a:r>
              <a:rPr lang="en-GB" sz="2000" dirty="0" smtClean="0">
                <a:latin typeface="Calibri" panose="020F0502020204030204" pitchFamily="34" charset="0"/>
                <a:cs typeface="Calibri" panose="020F0502020204030204" pitchFamily="34" charset="0"/>
              </a:rPr>
              <a:t>TS. It’s </a:t>
            </a:r>
            <a:r>
              <a:rPr lang="en-GB" sz="2000" dirty="0">
                <a:latin typeface="Calibri" panose="020F0502020204030204" pitchFamily="34" charset="0"/>
                <a:cs typeface="Calibri" panose="020F0502020204030204" pitchFamily="34" charset="0"/>
              </a:rPr>
              <a:t>important that they understand what’s going on </a:t>
            </a:r>
            <a:r>
              <a:rPr lang="en-GB" sz="2000" dirty="0" smtClean="0">
                <a:latin typeface="Calibri" panose="020F0502020204030204" pitchFamily="34" charset="0"/>
                <a:cs typeface="Calibri" panose="020F0502020204030204" pitchFamily="34" charset="0"/>
              </a:rPr>
              <a:t>for </a:t>
            </a:r>
            <a:r>
              <a:rPr lang="en-GB" sz="2000" dirty="0">
                <a:latin typeface="Calibri" panose="020F0502020204030204" pitchFamily="34" charset="0"/>
                <a:cs typeface="Calibri" panose="020F0502020204030204" pitchFamily="34" charset="0"/>
              </a:rPr>
              <a:t>themselves and if possible </a:t>
            </a:r>
            <a:r>
              <a:rPr lang="en-GB" sz="2000" dirty="0" smtClean="0">
                <a:latin typeface="Calibri" panose="020F0502020204030204" pitchFamily="34" charset="0"/>
                <a:cs typeface="Calibri" panose="020F0502020204030204" pitchFamily="34" charset="0"/>
              </a:rPr>
              <a:t>encourage them </a:t>
            </a:r>
            <a:r>
              <a:rPr lang="en-GB" sz="2000" dirty="0">
                <a:latin typeface="Calibri" panose="020F0502020204030204" pitchFamily="34" charset="0"/>
                <a:cs typeface="Calibri" panose="020F0502020204030204" pitchFamily="34" charset="0"/>
              </a:rPr>
              <a:t>to share with their friends.</a:t>
            </a:r>
            <a:endParaRPr lang="en-GB" sz="2000" dirty="0"/>
          </a:p>
        </p:txBody>
      </p:sp>
      <p:sp>
        <p:nvSpPr>
          <p:cNvPr id="4" name="Title 1">
            <a:extLst>
              <a:ext uri="{FF2B5EF4-FFF2-40B4-BE49-F238E27FC236}">
                <a16:creationId xmlns:a16="http://schemas.microsoft.com/office/drawing/2014/main" id="{2664BDBE-B32A-411A-89EF-8B650AF403E0}"/>
              </a:ext>
            </a:extLst>
          </p:cNvPr>
          <p:cNvSpPr>
            <a:spLocks noGrp="1"/>
          </p:cNvSpPr>
          <p:nvPr>
            <p:ph type="title"/>
          </p:nvPr>
        </p:nvSpPr>
        <p:spPr>
          <a:xfrm>
            <a:off x="467999" y="1198485"/>
            <a:ext cx="8208000" cy="369333"/>
          </a:xfrm>
        </p:spPr>
        <p:txBody>
          <a:bodyPr/>
          <a:lstStyle/>
          <a:p>
            <a:pPr algn="ctr"/>
            <a:r>
              <a:rPr lang="en-GB" sz="2000" b="1" dirty="0">
                <a:latin typeface="Calibri" panose="020F0502020204030204" pitchFamily="34" charset="0"/>
                <a:cs typeface="Calibri" panose="020F0502020204030204" pitchFamily="34" charset="0"/>
              </a:rPr>
              <a:t>Mental Health</a:t>
            </a:r>
          </a:p>
        </p:txBody>
      </p:sp>
      <p:sp>
        <p:nvSpPr>
          <p:cNvPr id="5" name="TextBox 4">
            <a:extLst>
              <a:ext uri="{FF2B5EF4-FFF2-40B4-BE49-F238E27FC236}">
                <a16:creationId xmlns:a16="http://schemas.microsoft.com/office/drawing/2014/main" id="{7865929E-3716-4BAF-B730-897A17CA6E49}"/>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14</a:t>
            </a:fld>
            <a:endParaRPr lang="en-GB" dirty="0">
              <a:solidFill>
                <a:schemeClr val="bg1"/>
              </a:solidFill>
            </a:endParaRPr>
          </a:p>
        </p:txBody>
      </p:sp>
    </p:spTree>
    <p:extLst>
      <p:ext uri="{BB962C8B-B14F-4D97-AF65-F5344CB8AC3E}">
        <p14:creationId xmlns:p14="http://schemas.microsoft.com/office/powerpoint/2010/main" val="42520006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39A48-41B3-4296-B526-272EC39BF708}"/>
              </a:ext>
            </a:extLst>
          </p:cNvPr>
          <p:cNvSpPr>
            <a:spLocks noGrp="1"/>
          </p:cNvSpPr>
          <p:nvPr>
            <p:ph type="title"/>
          </p:nvPr>
        </p:nvSpPr>
        <p:spPr/>
        <p:txBody>
          <a:bodyPr/>
          <a:lstStyle/>
          <a:p>
            <a:r>
              <a:rPr lang="en-GB" sz="2000" b="1" dirty="0">
                <a:latin typeface="Calibri" panose="020F0502020204030204" pitchFamily="34" charset="0"/>
                <a:cs typeface="Calibri" panose="020F0502020204030204" pitchFamily="34" charset="0"/>
              </a:rPr>
              <a:t>Negative cycle</a:t>
            </a:r>
          </a:p>
        </p:txBody>
      </p:sp>
      <p:graphicFrame>
        <p:nvGraphicFramePr>
          <p:cNvPr id="4" name="Content Placeholder 3">
            <a:extLst>
              <a:ext uri="{FF2B5EF4-FFF2-40B4-BE49-F238E27FC236}">
                <a16:creationId xmlns:a16="http://schemas.microsoft.com/office/drawing/2014/main" id="{10803DF7-194B-443C-B5AD-012AB3038676}"/>
              </a:ext>
            </a:extLst>
          </p:cNvPr>
          <p:cNvGraphicFramePr>
            <a:graphicFrameLocks noGrp="1"/>
          </p:cNvGraphicFramePr>
          <p:nvPr>
            <p:ph idx="1"/>
            <p:extLst>
              <p:ext uri="{D42A27DB-BD31-4B8C-83A1-F6EECF244321}">
                <p14:modId xmlns:p14="http://schemas.microsoft.com/office/powerpoint/2010/main" val="218322572"/>
              </p:ext>
            </p:extLst>
          </p:nvPr>
        </p:nvGraphicFramePr>
        <p:xfrm>
          <a:off x="475200" y="1806696"/>
          <a:ext cx="8194138" cy="3611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F196CF6F-C22F-41FD-9E93-77D5040541EA}"/>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15</a:t>
            </a:fld>
            <a:endParaRPr lang="en-GB" dirty="0">
              <a:solidFill>
                <a:schemeClr val="bg1"/>
              </a:solidFill>
            </a:endParaRPr>
          </a:p>
        </p:txBody>
      </p:sp>
    </p:spTree>
    <p:extLst>
      <p:ext uri="{BB962C8B-B14F-4D97-AF65-F5344CB8AC3E}">
        <p14:creationId xmlns:p14="http://schemas.microsoft.com/office/powerpoint/2010/main" val="28130036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850324"/>
            <a:ext cx="8208000" cy="4863571"/>
          </a:xfrm>
        </p:spPr>
        <p:txBody>
          <a:bodyPr/>
          <a:lstStyle/>
          <a:p>
            <a:pPr lvl="0" defTabSz="914400">
              <a:spcBef>
                <a:spcPts val="1800"/>
              </a:spcBef>
              <a:spcAft>
                <a:spcPts val="0"/>
              </a:spcAft>
            </a:pP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There is always a reason for bad behaviour!</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Tics can sometimes appear to be in context. </a:t>
            </a:r>
            <a:r>
              <a:rPr lang="en-GB" sz="2000" dirty="0">
                <a:solidFill>
                  <a:prstClr val="black"/>
                </a:solidFill>
                <a:latin typeface="Calibri"/>
                <a:ea typeface="+mn-ea"/>
                <a:cs typeface="+mn-cs"/>
              </a:rPr>
              <a:t>Y</a:t>
            </a:r>
            <a:r>
              <a:rPr lang="en-GB" sz="2000" dirty="0" smtClean="0">
                <a:solidFill>
                  <a:prstClr val="black"/>
                </a:solidFill>
                <a:latin typeface="Calibri"/>
                <a:ea typeface="+mn-ea"/>
                <a:cs typeface="+mn-cs"/>
              </a:rPr>
              <a:t>ou may need to ask the child.  </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Bad behaviour alongside TS can be a sign of the child trying to regain some control and distracting from their tics</a:t>
            </a:r>
            <a:r>
              <a:rPr lang="en-GB" sz="2000" dirty="0" smtClean="0">
                <a:solidFill>
                  <a:prstClr val="black"/>
                </a:solidFill>
                <a:latin typeface="Calibri"/>
              </a:rPr>
              <a:t>.</a:t>
            </a:r>
            <a:endParaRPr lang="en-GB" sz="2000" dirty="0" smtClean="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Whole </a:t>
            </a:r>
            <a:r>
              <a:rPr lang="en-GB" sz="2000" dirty="0">
                <a:solidFill>
                  <a:prstClr val="black"/>
                </a:solidFill>
                <a:latin typeface="Calibri"/>
                <a:ea typeface="+mn-ea"/>
                <a:cs typeface="+mn-cs"/>
              </a:rPr>
              <a:t>school approach.</a:t>
            </a: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If you’re unsure then assume it’s a tic.</a:t>
            </a: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Talk after/ask child …What happened? Why do you think that happened? How can we help you next time</a:t>
            </a:r>
            <a:r>
              <a:rPr lang="en-GB" sz="2000" dirty="0" smtClean="0">
                <a:solidFill>
                  <a:prstClr val="black"/>
                </a:solidFill>
                <a:latin typeface="Calibri"/>
                <a:ea typeface="+mn-ea"/>
                <a:cs typeface="+mn-cs"/>
              </a:rPr>
              <a:t>?</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Get to know the child rather than challenging and questioning them and listen to your instincts.</a:t>
            </a:r>
            <a:endParaRPr lang="en-GB" sz="2000" dirty="0">
              <a:solidFill>
                <a:prstClr val="black"/>
              </a:solidFill>
              <a:latin typeface="Calibri"/>
              <a:ea typeface="+mn-ea"/>
              <a:cs typeface="+mn-cs"/>
            </a:endParaRPr>
          </a:p>
          <a:p>
            <a:pPr lvl="0" defTabSz="914400">
              <a:spcBef>
                <a:spcPct val="20000"/>
              </a:spcBef>
              <a:spcAft>
                <a:spcPts val="0"/>
              </a:spcAft>
            </a:pPr>
            <a:endParaRPr lang="en-GB" sz="2400" dirty="0">
              <a:solidFill>
                <a:prstClr val="black"/>
              </a:solidFill>
              <a:latin typeface="Calibri"/>
              <a:ea typeface="+mn-ea"/>
              <a:cs typeface="+mn-cs"/>
            </a:endParaRPr>
          </a:p>
          <a:p>
            <a:endParaRPr lang="en-GB" dirty="0"/>
          </a:p>
        </p:txBody>
      </p:sp>
      <p:sp>
        <p:nvSpPr>
          <p:cNvPr id="2" name="Title 1"/>
          <p:cNvSpPr>
            <a:spLocks noGrp="1"/>
          </p:cNvSpPr>
          <p:nvPr>
            <p:ph type="title"/>
          </p:nvPr>
        </p:nvSpPr>
        <p:spPr>
          <a:xfrm>
            <a:off x="468000" y="1032741"/>
            <a:ext cx="8208000" cy="600502"/>
          </a:xfrm>
        </p:spPr>
        <p:txBody>
          <a:bodyPr/>
          <a:lstStyle/>
          <a:p>
            <a:pPr algn="ctr"/>
            <a:r>
              <a:rPr lang="en-GB" sz="2000" b="1" dirty="0">
                <a:latin typeface="Calibri" panose="020F0502020204030204" pitchFamily="34" charset="0"/>
                <a:cs typeface="Calibri" panose="020F0502020204030204" pitchFamily="34" charset="0"/>
              </a:rPr>
              <a:t>Tics vs Neuro-typical Bad </a:t>
            </a:r>
            <a:r>
              <a:rPr lang="en-GB" sz="2000" b="1" dirty="0" smtClean="0">
                <a:latin typeface="Calibri" panose="020F0502020204030204" pitchFamily="34" charset="0"/>
                <a:cs typeface="Calibri" panose="020F0502020204030204" pitchFamily="34" charset="0"/>
              </a:rPr>
              <a:t>Behaviour – The magical question!</a:t>
            </a:r>
            <a:endParaRPr lang="en-GB" sz="2000" b="1"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79EEC9F9-2FCC-4540-965A-EA7CD79167BE}"/>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16</a:t>
            </a:fld>
            <a:endParaRPr lang="en-GB" dirty="0">
              <a:solidFill>
                <a:schemeClr val="bg1"/>
              </a:solidFill>
            </a:endParaRPr>
          </a:p>
        </p:txBody>
      </p:sp>
    </p:spTree>
    <p:extLst>
      <p:ext uri="{BB962C8B-B14F-4D97-AF65-F5344CB8AC3E}">
        <p14:creationId xmlns:p14="http://schemas.microsoft.com/office/powerpoint/2010/main" val="28022095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800" y="1224292"/>
            <a:ext cx="8208000" cy="600502"/>
          </a:xfrm>
        </p:spPr>
        <p:txBody>
          <a:bodyPr/>
          <a:lstStyle/>
          <a:p>
            <a:pPr algn="ctr"/>
            <a:r>
              <a:rPr lang="en-GB" sz="2000" b="1" dirty="0">
                <a:latin typeface="Calibri" panose="020F0502020204030204" pitchFamily="34" charset="0"/>
                <a:cs typeface="Calibri" panose="020F0502020204030204" pitchFamily="34" charset="0"/>
              </a:rPr>
              <a:t>Can tics be controlled?</a:t>
            </a:r>
          </a:p>
        </p:txBody>
      </p:sp>
      <p:sp>
        <p:nvSpPr>
          <p:cNvPr id="3" name="Content Placeholder 2"/>
          <p:cNvSpPr>
            <a:spLocks noGrp="1"/>
          </p:cNvSpPr>
          <p:nvPr>
            <p:ph idx="1"/>
          </p:nvPr>
        </p:nvSpPr>
        <p:spPr>
          <a:xfrm>
            <a:off x="460800" y="1682752"/>
            <a:ext cx="8208000" cy="4238219"/>
          </a:xfrm>
        </p:spPr>
        <p:txBody>
          <a:bodyPr/>
          <a:lstStyle/>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Although tics are involuntary, many people are able to suppress their tics for a short time. This is why you may see less at school than parents do at </a:t>
            </a:r>
            <a:r>
              <a:rPr lang="en-GB" sz="2000" dirty="0" smtClean="0">
                <a:solidFill>
                  <a:prstClr val="black"/>
                </a:solidFill>
                <a:latin typeface="Calibri"/>
                <a:ea typeface="+mn-ea"/>
                <a:cs typeface="+mn-cs"/>
              </a:rPr>
              <a:t>home as home is a safe place where no judgment will be made.</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A helpful way of understanding this is to compare it to a blink, cough, yawn, </a:t>
            </a:r>
            <a:r>
              <a:rPr lang="en-GB" sz="2000" dirty="0" smtClean="0">
                <a:solidFill>
                  <a:prstClr val="black"/>
                </a:solidFill>
                <a:latin typeface="Calibri"/>
                <a:ea typeface="+mn-ea"/>
                <a:cs typeface="+mn-cs"/>
              </a:rPr>
              <a:t>sneeze or </a:t>
            </a:r>
            <a:r>
              <a:rPr lang="en-GB" sz="2000" dirty="0">
                <a:solidFill>
                  <a:prstClr val="black"/>
                </a:solidFill>
                <a:latin typeface="Calibri"/>
                <a:ea typeface="+mn-ea"/>
                <a:cs typeface="+mn-cs"/>
              </a:rPr>
              <a:t>scratch. For a short period of time it is possible to keep your eyes wide open and avoid blinking but eventually you will have to blink as the urge is too strong to control. </a:t>
            </a:r>
          </a:p>
          <a:p>
            <a:pPr marL="342900" lvl="0" indent="-342900" defTabSz="914400">
              <a:spcBef>
                <a:spcPts val="1800"/>
              </a:spcBef>
              <a:spcAft>
                <a:spcPts val="0"/>
              </a:spcAft>
              <a:buFont typeface="Arial" panose="020B0604020202020204" pitchFamily="34" charset="0"/>
              <a:buChar char="•"/>
            </a:pPr>
            <a:endParaRPr lang="en-GB" sz="2000" dirty="0">
              <a:solidFill>
                <a:prstClr val="black"/>
              </a:solidFill>
              <a:latin typeface="Calibri"/>
              <a:ea typeface="+mn-ea"/>
              <a:cs typeface="+mn-cs"/>
            </a:endParaRPr>
          </a:p>
          <a:p>
            <a:pPr lvl="0" defTabSz="914400">
              <a:spcBef>
                <a:spcPts val="1800"/>
              </a:spcBef>
              <a:spcAft>
                <a:spcPts val="0"/>
              </a:spcAft>
            </a:pP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Premonitory </a:t>
            </a:r>
            <a:r>
              <a:rPr lang="en-GB" sz="2000" dirty="0" smtClean="0">
                <a:solidFill>
                  <a:prstClr val="black"/>
                </a:solidFill>
                <a:latin typeface="Calibri"/>
              </a:rPr>
              <a:t>urge – the feeling some people get before a tic is released.</a:t>
            </a:r>
            <a:endParaRPr lang="en-GB" sz="2000" dirty="0">
              <a:solidFill>
                <a:prstClr val="black"/>
              </a:solidFill>
              <a:latin typeface="Calibri"/>
              <a:ea typeface="+mn-ea"/>
              <a:cs typeface="+mn-cs"/>
            </a:endParaRPr>
          </a:p>
        </p:txBody>
      </p:sp>
      <p:sp>
        <p:nvSpPr>
          <p:cNvPr id="4" name="Explosion: 8 Points 3">
            <a:extLst>
              <a:ext uri="{FF2B5EF4-FFF2-40B4-BE49-F238E27FC236}">
                <a16:creationId xmlns:a16="http://schemas.microsoft.com/office/drawing/2014/main" id="{4DF4707B-7443-460D-95B1-B4B675C8DD6A}"/>
              </a:ext>
            </a:extLst>
          </p:cNvPr>
          <p:cNvSpPr/>
          <p:nvPr/>
        </p:nvSpPr>
        <p:spPr>
          <a:xfrm>
            <a:off x="3374210" y="3979290"/>
            <a:ext cx="2034073" cy="1315617"/>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Calibri" panose="020F0502020204030204" pitchFamily="34" charset="0"/>
                <a:cs typeface="Calibri" panose="020F0502020204030204" pitchFamily="34" charset="0"/>
              </a:rPr>
              <a:t>Lets try it!</a:t>
            </a:r>
            <a:endParaRPr lang="en-GB"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804A58C5-C622-407F-ACA3-DA02F19917DE}"/>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17</a:t>
            </a:fld>
            <a:endParaRPr lang="en-GB" dirty="0">
              <a:solidFill>
                <a:schemeClr val="bg1"/>
              </a:solidFill>
            </a:endParaRPr>
          </a:p>
        </p:txBody>
      </p:sp>
    </p:spTree>
    <p:extLst>
      <p:ext uri="{BB962C8B-B14F-4D97-AF65-F5344CB8AC3E}">
        <p14:creationId xmlns:p14="http://schemas.microsoft.com/office/powerpoint/2010/main" val="34048969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1101083"/>
            <a:ext cx="8208000" cy="4386836"/>
          </a:xfrm>
        </p:spPr>
        <p:txBody>
          <a:bodyPr/>
          <a:lstStyle/>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It can take a great measure of concentration to resist the urge to tic, but with practice and therapeutic intervention a certain level of control can be applied by most </a:t>
            </a:r>
            <a:r>
              <a:rPr lang="en-GB" sz="2000" dirty="0" smtClean="0">
                <a:solidFill>
                  <a:prstClr val="black"/>
                </a:solidFill>
                <a:latin typeface="Calibri"/>
              </a:rPr>
              <a:t>people if they are mature enough to take this on.</a:t>
            </a:r>
            <a:endParaRPr lang="en-GB" sz="2000" dirty="0">
              <a:solidFill>
                <a:prstClr val="black"/>
              </a:solidFill>
              <a:latin typeface="Calibri"/>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Some people will be able to suppress their tics more easily than </a:t>
            </a:r>
            <a:r>
              <a:rPr lang="en-GB" sz="2000" dirty="0" smtClean="0">
                <a:solidFill>
                  <a:prstClr val="black"/>
                </a:solidFill>
                <a:latin typeface="Calibri"/>
              </a:rPr>
              <a:t>others and some just may not want to as find it to uncomfortable.</a:t>
            </a: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Takes a lot of energy to </a:t>
            </a:r>
            <a:r>
              <a:rPr lang="en-GB" sz="2000" dirty="0" smtClean="0">
                <a:solidFill>
                  <a:prstClr val="black"/>
                </a:solidFill>
                <a:latin typeface="Calibri"/>
              </a:rPr>
              <a:t>supress.</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It is quite common for children with TS to suppress their tics at school, yet families will notice a marked increase in their child’s tics at </a:t>
            </a:r>
            <a:r>
              <a:rPr lang="en-GB" sz="2000" dirty="0" smtClean="0">
                <a:solidFill>
                  <a:prstClr val="black"/>
                </a:solidFill>
                <a:latin typeface="Calibri"/>
                <a:ea typeface="+mn-ea"/>
                <a:cs typeface="+mn-cs"/>
              </a:rPr>
              <a:t>home. (Suppression v’s environmental changes)</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School </a:t>
            </a:r>
            <a:r>
              <a:rPr lang="en-GB" sz="2000" dirty="0">
                <a:solidFill>
                  <a:prstClr val="black"/>
                </a:solidFill>
                <a:latin typeface="Calibri"/>
                <a:ea typeface="+mn-ea"/>
                <a:cs typeface="+mn-cs"/>
              </a:rPr>
              <a:t>is very structured with reinforcers that may make a child want to control their tics. In comparison, home life is more relaxed and therefore helps children to feel at ease with expressing their </a:t>
            </a:r>
            <a:r>
              <a:rPr lang="en-GB" sz="2000" dirty="0" smtClean="0">
                <a:solidFill>
                  <a:prstClr val="black"/>
                </a:solidFill>
                <a:latin typeface="Calibri"/>
                <a:ea typeface="+mn-ea"/>
                <a:cs typeface="+mn-cs"/>
              </a:rPr>
              <a:t>tics.</a:t>
            </a:r>
            <a:endParaRPr lang="en-GB" sz="2000" dirty="0">
              <a:solidFill>
                <a:prstClr val="black"/>
              </a:solidFill>
              <a:latin typeface="Calibri"/>
              <a:ea typeface="+mn-ea"/>
              <a:cs typeface="+mn-cs"/>
            </a:endParaRPr>
          </a:p>
          <a:p>
            <a:endParaRPr lang="en-GB" sz="2400" dirty="0"/>
          </a:p>
        </p:txBody>
      </p:sp>
      <p:sp>
        <p:nvSpPr>
          <p:cNvPr id="4" name="TextBox 3">
            <a:extLst>
              <a:ext uri="{FF2B5EF4-FFF2-40B4-BE49-F238E27FC236}">
                <a16:creationId xmlns:a16="http://schemas.microsoft.com/office/drawing/2014/main" id="{0296B9F3-DE97-441B-9A27-35ED59886885}"/>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18</a:t>
            </a:fld>
            <a:endParaRPr lang="en-GB" dirty="0">
              <a:solidFill>
                <a:schemeClr val="bg1"/>
              </a:solidFill>
            </a:endParaRPr>
          </a:p>
        </p:txBody>
      </p:sp>
    </p:spTree>
    <p:extLst>
      <p:ext uri="{BB962C8B-B14F-4D97-AF65-F5344CB8AC3E}">
        <p14:creationId xmlns:p14="http://schemas.microsoft.com/office/powerpoint/2010/main" val="3136803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D4D0D13-ED43-4A2C-A797-0035976E2BCF}"/>
              </a:ext>
            </a:extLst>
          </p:cNvPr>
          <p:cNvSpPr>
            <a:spLocks noGrp="1"/>
          </p:cNvSpPr>
          <p:nvPr>
            <p:ph type="title"/>
          </p:nvPr>
        </p:nvSpPr>
        <p:spPr>
          <a:xfrm>
            <a:off x="454334" y="1246092"/>
            <a:ext cx="8235331" cy="4774188"/>
          </a:xfrm>
        </p:spPr>
        <p:txBody>
          <a:bodyPr/>
          <a:lstStyle/>
          <a:p>
            <a:r>
              <a:rPr lang="en-GB" sz="2000" b="1" dirty="0">
                <a:latin typeface="Calibri" panose="020F0502020204030204" pitchFamily="34" charset="0"/>
                <a:cs typeface="Calibri" panose="020F0502020204030204" pitchFamily="34" charset="0"/>
              </a:rPr>
              <a:t>Medication</a:t>
            </a: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Neuroleptics</a:t>
            </a: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Regarded as the most effective medication for reducing tics and work by blocking dopamine receptors in the brain. Dopamine has been strongly linked with TS. Neuroleptics are primarily marketed for treating psychotic conditions like schizophrenia, but there is no clinical link between psychosis and TS - dopamine appears to be important for both conditions.</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Examples</a:t>
            </a:r>
            <a:r>
              <a:rPr lang="en-US" sz="2000" dirty="0">
                <a:latin typeface="Calibri" panose="020F0502020204030204" pitchFamily="34" charset="0"/>
                <a:cs typeface="Calibri" panose="020F0502020204030204" pitchFamily="34" charset="0"/>
              </a:rPr>
              <a:t> of medications in this group include </a:t>
            </a:r>
            <a:r>
              <a:rPr lang="en-US" sz="2000" dirty="0" err="1">
                <a:latin typeface="Calibri" panose="020F0502020204030204" pitchFamily="34" charset="0"/>
                <a:cs typeface="Calibri" panose="020F0502020204030204" pitchFamily="34" charset="0"/>
              </a:rPr>
              <a:t>Sulpiride</a:t>
            </a:r>
            <a:r>
              <a:rPr lang="en-US" sz="2000" dirty="0">
                <a:latin typeface="Calibri" panose="020F0502020204030204" pitchFamily="34" charset="0"/>
                <a:cs typeface="Calibri" panose="020F0502020204030204" pitchFamily="34" charset="0"/>
              </a:rPr>
              <a:t>, Risperidone, Pimozide, Quetiapine and Haloperidol.</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Side effects </a:t>
            </a:r>
            <a:r>
              <a:rPr lang="en-US" sz="2000" dirty="0">
                <a:latin typeface="Calibri" panose="020F0502020204030204" pitchFamily="34" charset="0"/>
                <a:cs typeface="Calibri" panose="020F0502020204030204" pitchFamily="34" charset="0"/>
              </a:rPr>
              <a:t>can include sudden stiffness and prolonged muscle contraction, shaking, restlessness and more commonly drowsiness.</a:t>
            </a:r>
            <a:r>
              <a:rPr lang="en-US" sz="2000" dirty="0"/>
              <a:t/>
            </a:r>
            <a:br>
              <a:rPr lang="en-US" sz="2000" dirty="0"/>
            </a:br>
            <a:endParaRPr lang="en-GB" sz="2000" dirty="0">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24900AB1-9755-403B-8CB4-F2480B8EC046}"/>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19</a:t>
            </a:fld>
            <a:endParaRPr lang="en-GB" dirty="0">
              <a:solidFill>
                <a:schemeClr val="bg1"/>
              </a:solidFill>
            </a:endParaRPr>
          </a:p>
        </p:txBody>
      </p:sp>
    </p:spTree>
    <p:extLst>
      <p:ext uri="{BB962C8B-B14F-4D97-AF65-F5344CB8AC3E}">
        <p14:creationId xmlns:p14="http://schemas.microsoft.com/office/powerpoint/2010/main" val="22733258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06B6E-B8EB-4484-BDFB-5CEAA75EB566}"/>
              </a:ext>
            </a:extLst>
          </p:cNvPr>
          <p:cNvSpPr>
            <a:spLocks noGrp="1"/>
          </p:cNvSpPr>
          <p:nvPr>
            <p:ph type="title"/>
          </p:nvPr>
        </p:nvSpPr>
        <p:spPr>
          <a:xfrm>
            <a:off x="488338" y="1115235"/>
            <a:ext cx="8393951" cy="3657600"/>
          </a:xfrm>
        </p:spPr>
        <p:txBody>
          <a:bodyPr/>
          <a:lstStyle/>
          <a:p>
            <a:r>
              <a:rPr lang="en-US" sz="2000" b="1" dirty="0">
                <a:latin typeface="Calibri" panose="020F0502020204030204" pitchFamily="34" charset="0"/>
                <a:cs typeface="Calibri" panose="020F0502020204030204" pitchFamily="34" charset="0"/>
              </a:rPr>
              <a:t>Atypical Antipsychotics</a:t>
            </a:r>
            <a:br>
              <a:rPr lang="en-US" sz="2000" b="1"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
            </a:r>
            <a:br>
              <a:rPr lang="en-US" sz="2000" b="1"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The newer neuroleptics are now more likely to be prescribed. These types of drug are more selective dopamine </a:t>
            </a:r>
            <a:r>
              <a:rPr lang="en-US" sz="2000" dirty="0" smtClean="0">
                <a:latin typeface="Calibri" panose="020F0502020204030204" pitchFamily="34" charset="0"/>
                <a:cs typeface="Calibri" panose="020F0502020204030204" pitchFamily="34" charset="0"/>
              </a:rPr>
              <a:t>signaling </a:t>
            </a:r>
            <a:r>
              <a:rPr lang="en-US" sz="2000" dirty="0">
                <a:latin typeface="Calibri" panose="020F0502020204030204" pitchFamily="34" charset="0"/>
                <a:cs typeface="Calibri" panose="020F0502020204030204" pitchFamily="34" charset="0"/>
              </a:rPr>
              <a:t>blockers, however, they are also known to affect serotonin - an important </a:t>
            </a:r>
            <a:r>
              <a:rPr lang="en-US" sz="2000" dirty="0" smtClean="0">
                <a:latin typeface="Calibri" panose="020F0502020204030204" pitchFamily="34" charset="0"/>
                <a:cs typeface="Calibri" panose="020F0502020204030204" pitchFamily="34" charset="0"/>
              </a:rPr>
              <a:t>signaling </a:t>
            </a:r>
            <a:r>
              <a:rPr lang="en-US" sz="2000" dirty="0">
                <a:latin typeface="Calibri" panose="020F0502020204030204" pitchFamily="34" charset="0"/>
                <a:cs typeface="Calibri" panose="020F0502020204030204" pitchFamily="34" charset="0"/>
              </a:rPr>
              <a:t>chemical in the brain.  </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Examples</a:t>
            </a:r>
            <a:r>
              <a:rPr lang="en-US" sz="2000" dirty="0">
                <a:latin typeface="Calibri" panose="020F0502020204030204" pitchFamily="34" charset="0"/>
                <a:cs typeface="Calibri" panose="020F0502020204030204" pitchFamily="34" charset="0"/>
              </a:rPr>
              <a:t> of drugs in this category include Aripiprazole, Risperidone, Olanzapine and Quetiapine.</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Side effects </a:t>
            </a:r>
            <a:r>
              <a:rPr lang="en-US" sz="2000" dirty="0">
                <a:latin typeface="Calibri" panose="020F0502020204030204" pitchFamily="34" charset="0"/>
                <a:cs typeface="Calibri" panose="020F0502020204030204" pitchFamily="34" charset="0"/>
              </a:rPr>
              <a:t>from this drug are usually mild to moderate and temporary including insomnia or drowsiness, fatigue, nausea and headaches.</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ADHD medication </a:t>
            </a:r>
            <a:r>
              <a:rPr lang="en-US" sz="2000" dirty="0">
                <a:latin typeface="Calibri" panose="020F0502020204030204" pitchFamily="34" charset="0"/>
                <a:cs typeface="Calibri" panose="020F0502020204030204" pitchFamily="34" charset="0"/>
              </a:rPr>
              <a:t>Ritalin – stimulant</a:t>
            </a:r>
            <a:br>
              <a:rPr lang="en-US" sz="2000" dirty="0">
                <a:latin typeface="Calibri" panose="020F0502020204030204" pitchFamily="34" charset="0"/>
                <a:cs typeface="Calibri" panose="020F0502020204030204" pitchFamily="34" charset="0"/>
              </a:rPr>
            </a:br>
            <a:r>
              <a:rPr lang="en-US" sz="2000" dirty="0">
                <a:latin typeface="Calibri" panose="020F0502020204030204" pitchFamily="34" charset="0"/>
                <a:cs typeface="Calibri" panose="020F0502020204030204" pitchFamily="34" charset="0"/>
              </a:rPr>
              <a:t/>
            </a:r>
            <a:br>
              <a:rPr lang="en-US" sz="2000" dirty="0">
                <a:latin typeface="Calibri" panose="020F0502020204030204" pitchFamily="34" charset="0"/>
                <a:cs typeface="Calibri" panose="020F0502020204030204" pitchFamily="34" charset="0"/>
              </a:rPr>
            </a:br>
            <a:r>
              <a:rPr lang="en-US" sz="2000" b="1" dirty="0">
                <a:latin typeface="Calibri" panose="020F0502020204030204" pitchFamily="34" charset="0"/>
                <a:cs typeface="Calibri" panose="020F0502020204030204" pitchFamily="34" charset="0"/>
              </a:rPr>
              <a:t>Sleep medication </a:t>
            </a:r>
            <a:r>
              <a:rPr lang="en-US" sz="2000" dirty="0">
                <a:latin typeface="Calibri" panose="020F0502020204030204" pitchFamily="34" charset="0"/>
                <a:cs typeface="Calibri" panose="020F0502020204030204" pitchFamily="34" charset="0"/>
              </a:rPr>
              <a:t>Melatonin – sedative </a:t>
            </a:r>
          </a:p>
        </p:txBody>
      </p:sp>
      <p:sp>
        <p:nvSpPr>
          <p:cNvPr id="3" name="TextBox 2">
            <a:extLst>
              <a:ext uri="{FF2B5EF4-FFF2-40B4-BE49-F238E27FC236}">
                <a16:creationId xmlns:a16="http://schemas.microsoft.com/office/drawing/2014/main" id="{9AE0CCAC-6B43-4F35-ABDA-B2870AF7DD33}"/>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20</a:t>
            </a:fld>
            <a:endParaRPr lang="en-GB" dirty="0">
              <a:solidFill>
                <a:schemeClr val="bg1"/>
              </a:solidFill>
            </a:endParaRPr>
          </a:p>
        </p:txBody>
      </p:sp>
    </p:spTree>
    <p:extLst>
      <p:ext uri="{BB962C8B-B14F-4D97-AF65-F5344CB8AC3E}">
        <p14:creationId xmlns:p14="http://schemas.microsoft.com/office/powerpoint/2010/main" val="1821168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D1BC5-EA57-4B17-B4B6-69EE15D9EE47}"/>
              </a:ext>
            </a:extLst>
          </p:cNvPr>
          <p:cNvSpPr>
            <a:spLocks noGrp="1"/>
          </p:cNvSpPr>
          <p:nvPr>
            <p:ph type="title"/>
          </p:nvPr>
        </p:nvSpPr>
        <p:spPr>
          <a:xfrm>
            <a:off x="468000" y="1570628"/>
            <a:ext cx="8208000" cy="4121834"/>
          </a:xfrm>
        </p:spPr>
        <p:txBody>
          <a:bodyPr/>
          <a:lstStyle/>
          <a:p>
            <a:r>
              <a:rPr lang="en-GB" sz="2000" b="1" dirty="0">
                <a:latin typeface="Calibri" panose="020F0502020204030204" pitchFamily="34" charset="0"/>
                <a:cs typeface="Calibri" panose="020F0502020204030204" pitchFamily="34" charset="0"/>
              </a:rPr>
              <a:t>What therapies are available</a:t>
            </a:r>
            <a:r>
              <a:rPr lang="en-GB" sz="2000" b="1" dirty="0" smtClean="0">
                <a:latin typeface="Calibri" panose="020F0502020204030204" pitchFamily="34" charset="0"/>
                <a:cs typeface="Calibri" panose="020F0502020204030204" pitchFamily="34" charset="0"/>
              </a:rPr>
              <a:t>?</a:t>
            </a: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smtClean="0">
                <a:latin typeface="Calibri" panose="020F0502020204030204" pitchFamily="34" charset="0"/>
                <a:cs typeface="Calibri" panose="020F0502020204030204" pitchFamily="34" charset="0"/>
              </a:rPr>
              <a:t>Habit </a:t>
            </a:r>
            <a:r>
              <a:rPr lang="en-GB" sz="2000" dirty="0">
                <a:latin typeface="Calibri" panose="020F0502020204030204" pitchFamily="34" charset="0"/>
                <a:cs typeface="Calibri" panose="020F0502020204030204" pitchFamily="34" charset="0"/>
              </a:rPr>
              <a:t>Reversal </a:t>
            </a:r>
            <a:r>
              <a:rPr lang="en-GB" sz="2000" dirty="0" smtClean="0">
                <a:latin typeface="Calibri" panose="020F0502020204030204" pitchFamily="34" charset="0"/>
                <a:cs typeface="Calibri" panose="020F0502020204030204" pitchFamily="34" charset="0"/>
              </a:rPr>
              <a:t>Therapy – finding a competing response.</a:t>
            </a: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smtClean="0">
                <a:latin typeface="Calibri" panose="020F0502020204030204" pitchFamily="34" charset="0"/>
                <a:cs typeface="Calibri" panose="020F0502020204030204" pitchFamily="34" charset="0"/>
              </a:rPr>
              <a:t>Exposure </a:t>
            </a:r>
            <a:r>
              <a:rPr lang="en-GB" sz="2000" dirty="0">
                <a:latin typeface="Calibri" panose="020F0502020204030204" pitchFamily="34" charset="0"/>
                <a:cs typeface="Calibri" panose="020F0502020204030204" pitchFamily="34" charset="0"/>
              </a:rPr>
              <a:t>response </a:t>
            </a:r>
            <a:r>
              <a:rPr lang="en-GB" sz="2000" dirty="0" smtClean="0">
                <a:latin typeface="Calibri" panose="020F0502020204030204" pitchFamily="34" charset="0"/>
                <a:cs typeface="Calibri" panose="020F0502020204030204" pitchFamily="34" charset="0"/>
              </a:rPr>
              <a:t>Prevention – learning to supress for periods of time.</a:t>
            </a: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smtClean="0">
                <a:latin typeface="Calibri" panose="020F0502020204030204" pitchFamily="34" charset="0"/>
                <a:cs typeface="Calibri" panose="020F0502020204030204" pitchFamily="34" charset="0"/>
              </a:rPr>
              <a:t>Psychoeducation – learning and teaching as much as we can about TS.</a:t>
            </a: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Social support</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Relaxation Therapies</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
            </a:r>
            <a:br>
              <a:rPr lang="en-GB" sz="2000" dirty="0">
                <a:latin typeface="Calibri" panose="020F0502020204030204" pitchFamily="34" charset="0"/>
                <a:cs typeface="Calibri" panose="020F0502020204030204" pitchFamily="34" charset="0"/>
              </a:rPr>
            </a:br>
            <a:r>
              <a:rPr lang="en-GB" sz="2000" dirty="0">
                <a:latin typeface="Calibri" panose="020F0502020204030204" pitchFamily="34" charset="0"/>
                <a:cs typeface="Calibri" panose="020F0502020204030204" pitchFamily="34" charset="0"/>
              </a:rPr>
              <a:t>Diet</a:t>
            </a:r>
          </a:p>
        </p:txBody>
      </p:sp>
      <p:sp>
        <p:nvSpPr>
          <p:cNvPr id="3" name="TextBox 2">
            <a:extLst>
              <a:ext uri="{FF2B5EF4-FFF2-40B4-BE49-F238E27FC236}">
                <a16:creationId xmlns:a16="http://schemas.microsoft.com/office/drawing/2014/main" id="{B572846C-5DF6-44A8-AE61-25F271E8B584}"/>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21</a:t>
            </a:fld>
            <a:endParaRPr lang="en-GB" dirty="0">
              <a:solidFill>
                <a:schemeClr val="bg1"/>
              </a:solidFill>
            </a:endParaRPr>
          </a:p>
        </p:txBody>
      </p:sp>
    </p:spTree>
    <p:extLst>
      <p:ext uri="{BB962C8B-B14F-4D97-AF65-F5344CB8AC3E}">
        <p14:creationId xmlns:p14="http://schemas.microsoft.com/office/powerpoint/2010/main" val="15739157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How can TS create a barrier to learning?</a:t>
            </a:r>
          </a:p>
        </p:txBody>
      </p:sp>
      <p:sp>
        <p:nvSpPr>
          <p:cNvPr id="3" name="TextBox 2">
            <a:extLst>
              <a:ext uri="{FF2B5EF4-FFF2-40B4-BE49-F238E27FC236}">
                <a16:creationId xmlns:a16="http://schemas.microsoft.com/office/drawing/2014/main" id="{77AA4A13-DAD7-4E82-AB61-BB715153F9F2}"/>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22</a:t>
            </a:fld>
            <a:endParaRPr lang="en-GB" dirty="0">
              <a:solidFill>
                <a:schemeClr val="bg1"/>
              </a:solidFill>
            </a:endParaRPr>
          </a:p>
        </p:txBody>
      </p:sp>
    </p:spTree>
    <p:extLst>
      <p:ext uri="{BB962C8B-B14F-4D97-AF65-F5344CB8AC3E}">
        <p14:creationId xmlns:p14="http://schemas.microsoft.com/office/powerpoint/2010/main" val="32755804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1119669"/>
            <a:ext cx="8208000" cy="4298778"/>
          </a:xfrm>
        </p:spPr>
        <p:txBody>
          <a:bodyPr/>
          <a:lstStyle/>
          <a:p>
            <a:pPr lvl="0" defTabSz="914400">
              <a:spcBef>
                <a:spcPts val="1800"/>
              </a:spcBef>
              <a:spcAft>
                <a:spcPts val="0"/>
              </a:spcAft>
            </a:pPr>
            <a:r>
              <a:rPr lang="en-GB" sz="2000" b="1" dirty="0">
                <a:solidFill>
                  <a:prstClr val="black"/>
                </a:solidFill>
                <a:latin typeface="Calibri"/>
                <a:ea typeface="+mn-ea"/>
                <a:cs typeface="+mn-cs"/>
              </a:rPr>
              <a:t>TS does not in itself affect IQ, but it can have an effect on a child’s ability to learn. For example: </a:t>
            </a: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writing can be made difficult by movement </a:t>
            </a:r>
            <a:r>
              <a:rPr lang="en-GB" sz="2000" dirty="0" smtClean="0">
                <a:solidFill>
                  <a:prstClr val="black"/>
                </a:solidFill>
                <a:latin typeface="Calibri"/>
                <a:ea typeface="+mn-ea"/>
                <a:cs typeface="+mn-cs"/>
              </a:rPr>
              <a:t>tics.</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impulsive traits can manifest as calling out in </a:t>
            </a:r>
            <a:r>
              <a:rPr lang="en-GB" sz="2000" dirty="0" smtClean="0">
                <a:solidFill>
                  <a:prstClr val="black"/>
                </a:solidFill>
                <a:latin typeface="Calibri"/>
                <a:ea typeface="+mn-ea"/>
                <a:cs typeface="+mn-cs"/>
              </a:rPr>
              <a:t>class.</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concentrating on a lesson can be hard if a child is trying to suppress </a:t>
            </a:r>
            <a:r>
              <a:rPr lang="en-GB" sz="2000" dirty="0" smtClean="0">
                <a:solidFill>
                  <a:prstClr val="black"/>
                </a:solidFill>
                <a:latin typeface="Calibri"/>
                <a:ea typeface="+mn-ea"/>
                <a:cs typeface="+mn-cs"/>
              </a:rPr>
              <a:t>tics.</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Co-occurring conditions may get in the way e.g. </a:t>
            </a:r>
            <a:r>
              <a:rPr lang="en-GB" sz="2000" dirty="0" smtClean="0">
                <a:solidFill>
                  <a:prstClr val="black"/>
                </a:solidFill>
                <a:latin typeface="Calibri"/>
                <a:ea typeface="+mn-ea"/>
                <a:cs typeface="+mn-cs"/>
              </a:rPr>
              <a:t>ADHD (concentration), OCD (perfection).</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Visual tics</a:t>
            </a: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Disruption for others</a:t>
            </a:r>
          </a:p>
          <a:p>
            <a:pPr marL="34290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rPr>
              <a:t>Homework – reduce the </a:t>
            </a:r>
            <a:r>
              <a:rPr lang="en-GB" sz="2000" b="1" dirty="0" smtClean="0">
                <a:solidFill>
                  <a:prstClr val="black"/>
                </a:solidFill>
                <a:latin typeface="Calibri"/>
              </a:rPr>
              <a:t>amount</a:t>
            </a:r>
            <a:r>
              <a:rPr lang="en-GB" sz="2000" dirty="0" smtClean="0">
                <a:solidFill>
                  <a:prstClr val="black"/>
                </a:solidFill>
                <a:latin typeface="Calibri"/>
              </a:rPr>
              <a:t> but not necessarily </a:t>
            </a:r>
            <a:r>
              <a:rPr lang="en-GB" sz="2000" b="1" dirty="0" smtClean="0">
                <a:solidFill>
                  <a:prstClr val="black"/>
                </a:solidFill>
                <a:latin typeface="Calibri"/>
              </a:rPr>
              <a:t>difficulty.</a:t>
            </a:r>
            <a:r>
              <a:rPr lang="en-GB" sz="2000" dirty="0" smtClean="0">
                <a:solidFill>
                  <a:prstClr val="black"/>
                </a:solidFill>
                <a:latin typeface="Calibri"/>
              </a:rPr>
              <a:t> </a:t>
            </a:r>
            <a:endParaRPr lang="en-GB" sz="2000" dirty="0">
              <a:solidFill>
                <a:prstClr val="black"/>
              </a:solidFill>
              <a:latin typeface="Calibri"/>
            </a:endParaRPr>
          </a:p>
          <a:p>
            <a:pPr defTabSz="914400">
              <a:spcBef>
                <a:spcPts val="1800"/>
              </a:spcBef>
              <a:spcAft>
                <a:spcPts val="0"/>
              </a:spcAft>
            </a:pPr>
            <a:endParaRPr lang="en-GB" sz="2000" dirty="0">
              <a:solidFill>
                <a:prstClr val="black"/>
              </a:solidFill>
              <a:latin typeface="Calibri"/>
              <a:ea typeface="+mn-ea"/>
              <a:cs typeface="+mn-cs"/>
            </a:endParaRPr>
          </a:p>
          <a:p>
            <a:endParaRPr lang="en-GB" sz="2000" dirty="0"/>
          </a:p>
        </p:txBody>
      </p:sp>
      <p:sp>
        <p:nvSpPr>
          <p:cNvPr id="4" name="TextBox 3">
            <a:extLst>
              <a:ext uri="{FF2B5EF4-FFF2-40B4-BE49-F238E27FC236}">
                <a16:creationId xmlns:a16="http://schemas.microsoft.com/office/drawing/2014/main" id="{CA48BEF9-B693-464A-98C0-0464754ED5B1}"/>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23</a:t>
            </a:fld>
            <a:endParaRPr lang="en-GB" dirty="0">
              <a:solidFill>
                <a:schemeClr val="bg1"/>
              </a:solidFill>
            </a:endParaRPr>
          </a:p>
        </p:txBody>
      </p:sp>
    </p:spTree>
    <p:extLst>
      <p:ext uri="{BB962C8B-B14F-4D97-AF65-F5344CB8AC3E}">
        <p14:creationId xmlns:p14="http://schemas.microsoft.com/office/powerpoint/2010/main" val="34245750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1360006"/>
            <a:ext cx="8208000" cy="4358214"/>
          </a:xfrm>
        </p:spPr>
        <p:txBody>
          <a:bodyPr/>
          <a:lstStyle/>
          <a:p>
            <a:pPr marL="34290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Sleep – generally relaxing the body or bedtime rituals and routine.</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Medication – may make children tired which can effect their work.</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Feeling socially isolated from peers can also impact on </a:t>
            </a:r>
            <a:r>
              <a:rPr lang="en-GB" sz="2000" dirty="0" smtClean="0">
                <a:solidFill>
                  <a:prstClr val="black"/>
                </a:solidFill>
                <a:latin typeface="Calibri"/>
                <a:ea typeface="+mn-ea"/>
                <a:cs typeface="+mn-cs"/>
              </a:rPr>
              <a:t>learning.</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Motor tics of the eyes, head or neck may interfere with reading and motor tics may also affect handwriting or the ability to write for prolonged periods of </a:t>
            </a:r>
            <a:r>
              <a:rPr lang="en-GB" sz="2000" dirty="0" smtClean="0">
                <a:solidFill>
                  <a:prstClr val="black"/>
                </a:solidFill>
                <a:latin typeface="Calibri"/>
                <a:ea typeface="+mn-ea"/>
                <a:cs typeface="+mn-cs"/>
              </a:rPr>
              <a:t>time.</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Motor and vocal tics may make a child reluctant to read aloud, ask or answer questions and even sometimes to ask for </a:t>
            </a:r>
            <a:r>
              <a:rPr lang="en-GB" sz="2000" dirty="0" smtClean="0">
                <a:solidFill>
                  <a:prstClr val="black"/>
                </a:solidFill>
                <a:latin typeface="Calibri"/>
                <a:ea typeface="+mn-ea"/>
                <a:cs typeface="+mn-cs"/>
              </a:rPr>
              <a:t>help. </a:t>
            </a:r>
            <a:endParaRPr lang="en-GB" sz="2000" dirty="0">
              <a:solidFill>
                <a:prstClr val="black"/>
              </a:solidFill>
              <a:latin typeface="Calibri"/>
              <a:ea typeface="+mn-ea"/>
              <a:cs typeface="+mn-cs"/>
            </a:endParaRPr>
          </a:p>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Physical and vocal tics can be exhausting and sometimes painful for the child experiencing them, leading to tiredness and lack of </a:t>
            </a:r>
            <a:r>
              <a:rPr lang="en-GB" sz="2000" dirty="0" smtClean="0">
                <a:solidFill>
                  <a:prstClr val="black"/>
                </a:solidFill>
                <a:latin typeface="Calibri"/>
              </a:rPr>
              <a:t>enthusiasm.</a:t>
            </a:r>
            <a:endParaRPr lang="en-GB" sz="2000" dirty="0">
              <a:solidFill>
                <a:prstClr val="black"/>
              </a:solidFill>
              <a:latin typeface="Calibri"/>
              <a:ea typeface="+mn-ea"/>
              <a:cs typeface="+mn-cs"/>
            </a:endParaRPr>
          </a:p>
          <a:p>
            <a:pPr marL="558900" lvl="1" indent="-342900" defTabSz="914400">
              <a:spcBef>
                <a:spcPts val="1800"/>
              </a:spcBef>
              <a:spcAft>
                <a:spcPts val="0"/>
              </a:spcAft>
              <a:buFont typeface="Arial" panose="020B0604020202020204" pitchFamily="34" charset="0"/>
              <a:buChar char="•"/>
            </a:pPr>
            <a:endParaRPr lang="en-GB" sz="2000" dirty="0">
              <a:solidFill>
                <a:prstClr val="black"/>
              </a:solidFill>
              <a:latin typeface="Calibri"/>
              <a:ea typeface="+mn-ea"/>
              <a:cs typeface="+mn-cs"/>
            </a:endParaRPr>
          </a:p>
        </p:txBody>
      </p:sp>
      <p:sp>
        <p:nvSpPr>
          <p:cNvPr id="4" name="TextBox 3">
            <a:extLst>
              <a:ext uri="{FF2B5EF4-FFF2-40B4-BE49-F238E27FC236}">
                <a16:creationId xmlns:a16="http://schemas.microsoft.com/office/drawing/2014/main" id="{EADE2267-430E-4E28-9949-5905220AEBFF}"/>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24</a:t>
            </a:fld>
            <a:endParaRPr lang="en-GB" dirty="0">
              <a:solidFill>
                <a:schemeClr val="bg1"/>
              </a:solidFill>
            </a:endParaRPr>
          </a:p>
        </p:txBody>
      </p:sp>
    </p:spTree>
    <p:extLst>
      <p:ext uri="{BB962C8B-B14F-4D97-AF65-F5344CB8AC3E}">
        <p14:creationId xmlns:p14="http://schemas.microsoft.com/office/powerpoint/2010/main" val="10494345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2370140"/>
            <a:ext cx="8208000" cy="3060000"/>
          </a:xfrm>
        </p:spPr>
        <p:txBody>
          <a:bodyPr/>
          <a:lstStyle/>
          <a:p>
            <a:pPr lvl="0" algn="ctr"/>
            <a:r>
              <a:rPr lang="en-GB" sz="2000" b="1" dirty="0">
                <a:solidFill>
                  <a:srgbClr val="C0CF00"/>
                </a:solidFill>
                <a:latin typeface="Calibri" panose="020F0502020204030204" pitchFamily="34" charset="0"/>
                <a:cs typeface="Calibri" panose="020F0502020204030204" pitchFamily="34" charset="0"/>
              </a:rPr>
              <a:t>Simple Exercise</a:t>
            </a:r>
          </a:p>
          <a:p>
            <a:pPr lvl="0"/>
            <a:r>
              <a:rPr lang="en-GB" sz="2000" dirty="0">
                <a:solidFill>
                  <a:srgbClr val="1A223E"/>
                </a:solidFill>
                <a:latin typeface="Calibri" panose="020F0502020204030204" pitchFamily="34" charset="0"/>
                <a:cs typeface="Calibri" panose="020F0502020204030204" pitchFamily="34" charset="0"/>
              </a:rPr>
              <a:t>This simple yet effective exercise powerfully demonstrates how tics can impact on a child's concentration and their ability to complete a task under time constraints.</a:t>
            </a:r>
          </a:p>
        </p:txBody>
      </p:sp>
      <p:sp>
        <p:nvSpPr>
          <p:cNvPr id="4" name="TextBox 3">
            <a:extLst>
              <a:ext uri="{FF2B5EF4-FFF2-40B4-BE49-F238E27FC236}">
                <a16:creationId xmlns:a16="http://schemas.microsoft.com/office/drawing/2014/main" id="{00A091C4-EFA7-4458-BFF7-202EDA6A744B}"/>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25</a:t>
            </a:fld>
            <a:endParaRPr lang="en-GB" dirty="0">
              <a:solidFill>
                <a:schemeClr val="bg1"/>
              </a:solidFill>
            </a:endParaRPr>
          </a:p>
        </p:txBody>
      </p:sp>
    </p:spTree>
    <p:extLst>
      <p:ext uri="{BB962C8B-B14F-4D97-AF65-F5344CB8AC3E}">
        <p14:creationId xmlns:p14="http://schemas.microsoft.com/office/powerpoint/2010/main" val="4112498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How can you help</a:t>
            </a:r>
            <a:r>
              <a:rPr lang="en-GB" dirty="0" smtClean="0">
                <a:latin typeface="Calibri" panose="020F0502020204030204" pitchFamily="34" charset="0"/>
                <a:cs typeface="Calibri" panose="020F0502020204030204" pitchFamily="34" charset="0"/>
              </a:rPr>
              <a:t>?</a:t>
            </a:r>
            <a:br>
              <a:rPr lang="en-GB" dirty="0" smtClean="0">
                <a:latin typeface="Calibri" panose="020F0502020204030204" pitchFamily="34" charset="0"/>
                <a:cs typeface="Calibri" panose="020F0502020204030204" pitchFamily="34" charset="0"/>
              </a:rPr>
            </a:br>
            <a:r>
              <a:rPr lang="en-GB" dirty="0" smtClean="0">
                <a:latin typeface="Calibri" panose="020F0502020204030204" pitchFamily="34" charset="0"/>
                <a:cs typeface="Calibri" panose="020F0502020204030204" pitchFamily="34" charset="0"/>
              </a:rPr>
              <a:t>Suggested strategies</a:t>
            </a:r>
            <a:endParaRPr lang="en-GB" dirty="0">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49587AFD-32C9-4398-B744-A9C5EE7DD8C2}"/>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26</a:t>
            </a:fld>
            <a:endParaRPr lang="en-GB" dirty="0">
              <a:solidFill>
                <a:schemeClr val="bg1"/>
              </a:solidFill>
            </a:endParaRPr>
          </a:p>
        </p:txBody>
      </p:sp>
    </p:spTree>
    <p:extLst>
      <p:ext uri="{BB962C8B-B14F-4D97-AF65-F5344CB8AC3E}">
        <p14:creationId xmlns:p14="http://schemas.microsoft.com/office/powerpoint/2010/main" val="15785555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1149099"/>
            <a:ext cx="8208000" cy="4786125"/>
          </a:xfrm>
        </p:spPr>
        <p:txBody>
          <a:bodyPr/>
          <a:lstStyle/>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Approach the </a:t>
            </a:r>
            <a:r>
              <a:rPr lang="en-GB" sz="2000" dirty="0" smtClean="0">
                <a:solidFill>
                  <a:prstClr val="black"/>
                </a:solidFill>
                <a:latin typeface="Calibri"/>
                <a:ea typeface="+mn-ea"/>
                <a:cs typeface="+mn-cs"/>
              </a:rPr>
              <a:t>child </a:t>
            </a:r>
            <a:r>
              <a:rPr lang="en-GB" sz="2000" dirty="0">
                <a:solidFill>
                  <a:prstClr val="black"/>
                </a:solidFill>
                <a:latin typeface="Calibri"/>
                <a:ea typeface="+mn-ea"/>
                <a:cs typeface="+mn-cs"/>
              </a:rPr>
              <a:t>and family to find out how their TS affects them </a:t>
            </a:r>
            <a:r>
              <a:rPr lang="en-GB" sz="2000" dirty="0" smtClean="0">
                <a:solidFill>
                  <a:prstClr val="black"/>
                </a:solidFill>
                <a:latin typeface="Calibri"/>
                <a:ea typeface="+mn-ea"/>
                <a:cs typeface="+mn-cs"/>
              </a:rPr>
              <a:t>and keep communication as open as possible.</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Try not to respond to tics, unless they really require a </a:t>
            </a:r>
            <a:r>
              <a:rPr lang="en-GB" sz="2000" dirty="0" smtClean="0">
                <a:solidFill>
                  <a:prstClr val="black"/>
                </a:solidFill>
                <a:latin typeface="Calibri"/>
                <a:ea typeface="+mn-ea"/>
                <a:cs typeface="+mn-cs"/>
              </a:rPr>
              <a:t>response e.g. danger/safeguarding of other pupils.</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Consider alternative </a:t>
            </a:r>
            <a:r>
              <a:rPr lang="en-GB" sz="2000" dirty="0" smtClean="0">
                <a:solidFill>
                  <a:prstClr val="black"/>
                </a:solidFill>
                <a:latin typeface="Calibri"/>
                <a:ea typeface="+mn-ea"/>
                <a:cs typeface="+mn-cs"/>
              </a:rPr>
              <a:t>therapies to help reduce anxieties </a:t>
            </a:r>
            <a:r>
              <a:rPr lang="en-GB" sz="2000" dirty="0">
                <a:solidFill>
                  <a:prstClr val="black"/>
                </a:solidFill>
                <a:latin typeface="Calibri"/>
                <a:ea typeface="+mn-ea"/>
                <a:cs typeface="+mn-cs"/>
              </a:rPr>
              <a:t>such as art, music or </a:t>
            </a:r>
            <a:r>
              <a:rPr lang="en-GB" sz="2000" dirty="0" smtClean="0">
                <a:solidFill>
                  <a:prstClr val="black"/>
                </a:solidFill>
                <a:latin typeface="Calibri"/>
                <a:ea typeface="+mn-ea"/>
                <a:cs typeface="+mn-cs"/>
              </a:rPr>
              <a:t>Lego </a:t>
            </a:r>
            <a:r>
              <a:rPr lang="en-GB" sz="2000" dirty="0">
                <a:solidFill>
                  <a:prstClr val="black"/>
                </a:solidFill>
                <a:latin typeface="Calibri"/>
                <a:ea typeface="+mn-ea"/>
                <a:cs typeface="+mn-cs"/>
              </a:rPr>
              <a:t>therapy to aid self </a:t>
            </a:r>
            <a:r>
              <a:rPr lang="en-GB" sz="2000" dirty="0" smtClean="0">
                <a:solidFill>
                  <a:prstClr val="black"/>
                </a:solidFill>
                <a:latin typeface="Calibri"/>
                <a:ea typeface="+mn-ea"/>
                <a:cs typeface="+mn-cs"/>
              </a:rPr>
              <a:t>expression.</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Nurture programmes and Emotional intelligence training </a:t>
            </a:r>
            <a:r>
              <a:rPr lang="en-GB" sz="2000" dirty="0" smtClean="0">
                <a:solidFill>
                  <a:prstClr val="black"/>
                </a:solidFill>
                <a:latin typeface="Calibri"/>
                <a:ea typeface="+mn-ea"/>
                <a:cs typeface="+mn-cs"/>
              </a:rPr>
              <a:t>such as:                           ELSA - (Emotional </a:t>
            </a:r>
            <a:r>
              <a:rPr lang="en-GB" sz="2000" dirty="0">
                <a:solidFill>
                  <a:prstClr val="black"/>
                </a:solidFill>
                <a:latin typeface="Calibri"/>
                <a:ea typeface="+mn-ea"/>
                <a:cs typeface="+mn-cs"/>
              </a:rPr>
              <a:t>Literacy Support </a:t>
            </a:r>
            <a:r>
              <a:rPr lang="en-GB" sz="2000" dirty="0" smtClean="0">
                <a:solidFill>
                  <a:prstClr val="black"/>
                </a:solidFill>
                <a:latin typeface="Calibri"/>
                <a:ea typeface="+mn-ea"/>
                <a:cs typeface="+mn-cs"/>
              </a:rPr>
              <a:t>Assistance) </a:t>
            </a:r>
            <a:r>
              <a:rPr lang="en-GB" sz="2000" dirty="0">
                <a:solidFill>
                  <a:prstClr val="black"/>
                </a:solidFill>
                <a:latin typeface="Calibri"/>
                <a:ea typeface="+mn-ea"/>
                <a:cs typeface="+mn-cs"/>
              </a:rPr>
              <a:t>Educational led psychology intervention for promoting the emotional wellbeing of </a:t>
            </a:r>
            <a:r>
              <a:rPr lang="en-GB" sz="2000" dirty="0" smtClean="0">
                <a:solidFill>
                  <a:prstClr val="black"/>
                </a:solidFill>
                <a:latin typeface="Calibri"/>
                <a:ea typeface="+mn-ea"/>
                <a:cs typeface="+mn-cs"/>
              </a:rPr>
              <a:t>children in primary.               MISP - (Mindfulness in schools project 7 – 11)                                                   JIGSAW - secondary</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Careful seating plan</a:t>
            </a:r>
          </a:p>
          <a:p>
            <a:pPr marL="342900" lvl="0" indent="-342900" defTabSz="914400">
              <a:spcBef>
                <a:spcPct val="20000"/>
              </a:spcBef>
              <a:spcAft>
                <a:spcPts val="0"/>
              </a:spcAft>
              <a:buFont typeface="Arial" panose="020B0604020202020204" pitchFamily="34" charset="0"/>
              <a:buChar char="•"/>
            </a:pPr>
            <a:endParaRPr lang="en-GB" sz="2400" b="1" dirty="0">
              <a:solidFill>
                <a:prstClr val="black"/>
              </a:solidFill>
              <a:latin typeface="Calibri"/>
              <a:ea typeface="+mn-ea"/>
              <a:cs typeface="+mn-cs"/>
            </a:endParaRPr>
          </a:p>
          <a:p>
            <a:pPr marL="342900" lvl="0" indent="-342900" defTabSz="914400">
              <a:spcBef>
                <a:spcPct val="20000"/>
              </a:spcBef>
              <a:spcAft>
                <a:spcPts val="0"/>
              </a:spcAft>
              <a:buFont typeface="Arial" panose="020B0604020202020204" pitchFamily="34" charset="0"/>
              <a:buChar char="•"/>
            </a:pPr>
            <a:endParaRPr lang="en-GB" sz="2000" b="1" dirty="0">
              <a:solidFill>
                <a:prstClr val="black"/>
              </a:solidFill>
              <a:latin typeface="Calibri"/>
              <a:ea typeface="+mn-ea"/>
              <a:cs typeface="+mn-cs"/>
            </a:endParaRPr>
          </a:p>
          <a:p>
            <a:endParaRPr lang="en-GB" dirty="0"/>
          </a:p>
        </p:txBody>
      </p:sp>
      <p:sp>
        <p:nvSpPr>
          <p:cNvPr id="4" name="TextBox 3">
            <a:extLst>
              <a:ext uri="{FF2B5EF4-FFF2-40B4-BE49-F238E27FC236}">
                <a16:creationId xmlns:a16="http://schemas.microsoft.com/office/drawing/2014/main" id="{42E40E1B-4D25-4739-AE0B-FBD2197F2D5A}"/>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27</a:t>
            </a:fld>
            <a:endParaRPr lang="en-GB" dirty="0">
              <a:solidFill>
                <a:schemeClr val="bg1"/>
              </a:solidFill>
            </a:endParaRPr>
          </a:p>
        </p:txBody>
      </p:sp>
    </p:spTree>
    <p:extLst>
      <p:ext uri="{BB962C8B-B14F-4D97-AF65-F5344CB8AC3E}">
        <p14:creationId xmlns:p14="http://schemas.microsoft.com/office/powerpoint/2010/main" val="364799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000" y="1456172"/>
            <a:ext cx="8196606" cy="4793942"/>
          </a:xfrm>
        </p:spPr>
        <p:txBody>
          <a:bodyPr/>
          <a:lstStyle/>
          <a:p>
            <a:pPr marL="34290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Personal passport/one page </a:t>
            </a:r>
            <a:r>
              <a:rPr lang="en-GB" sz="2000" dirty="0" smtClean="0">
                <a:solidFill>
                  <a:prstClr val="black"/>
                </a:solidFill>
                <a:latin typeface="Calibri"/>
              </a:rPr>
              <a:t>profile</a:t>
            </a:r>
          </a:p>
          <a:p>
            <a:pPr marL="34290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rPr>
              <a:t>5 </a:t>
            </a:r>
            <a:r>
              <a:rPr lang="en-GB" sz="2000" dirty="0">
                <a:solidFill>
                  <a:prstClr val="black"/>
                </a:solidFill>
                <a:latin typeface="Calibri"/>
              </a:rPr>
              <a:t>minute earlier start </a:t>
            </a:r>
            <a:r>
              <a:rPr lang="en-GB" sz="2000" dirty="0" smtClean="0">
                <a:solidFill>
                  <a:prstClr val="black"/>
                </a:solidFill>
                <a:latin typeface="Calibri"/>
              </a:rPr>
              <a:t>time (executive functioning skills).</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rPr>
              <a:t>Time </a:t>
            </a:r>
            <a:r>
              <a:rPr lang="en-GB" sz="2000" dirty="0">
                <a:solidFill>
                  <a:prstClr val="black"/>
                </a:solidFill>
                <a:latin typeface="Calibri"/>
              </a:rPr>
              <a:t>out card/leave room</a:t>
            </a: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Safe place/tic release</a:t>
            </a: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rPr>
              <a:t>Special job/sensory break</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Visual </a:t>
            </a:r>
            <a:r>
              <a:rPr lang="en-GB" sz="2000" dirty="0">
                <a:solidFill>
                  <a:prstClr val="black"/>
                </a:solidFill>
                <a:latin typeface="Calibri"/>
                <a:ea typeface="+mn-ea"/>
                <a:cs typeface="+mn-cs"/>
              </a:rPr>
              <a:t>timetables</a:t>
            </a: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F</a:t>
            </a:r>
            <a:r>
              <a:rPr lang="en-GB" sz="2000" dirty="0" smtClean="0">
                <a:solidFill>
                  <a:prstClr val="black"/>
                </a:solidFill>
                <a:latin typeface="Calibri"/>
                <a:ea typeface="+mn-ea"/>
                <a:cs typeface="+mn-cs"/>
              </a:rPr>
              <a:t>eelings </a:t>
            </a:r>
            <a:r>
              <a:rPr lang="en-GB" sz="2000" dirty="0">
                <a:solidFill>
                  <a:prstClr val="black"/>
                </a:solidFill>
                <a:latin typeface="Calibri"/>
                <a:ea typeface="+mn-ea"/>
                <a:cs typeface="+mn-cs"/>
              </a:rPr>
              <a:t>chart</a:t>
            </a: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Brain Gym - (</a:t>
            </a:r>
            <a:r>
              <a:rPr lang="en-GB" sz="2000" dirty="0">
                <a:solidFill>
                  <a:prstClr val="black"/>
                </a:solidFill>
                <a:latin typeface="Calibri"/>
                <a:ea typeface="+mn-ea"/>
                <a:cs typeface="+mn-cs"/>
                <a:hlinkClick r:id="rId2"/>
              </a:rPr>
              <a:t>JSJ</a:t>
            </a:r>
            <a:r>
              <a:rPr lang="en-GB" sz="2000" dirty="0">
                <a:solidFill>
                  <a:prstClr val="black"/>
                </a:solidFill>
                <a:latin typeface="Calibri"/>
                <a:ea typeface="+mn-ea"/>
                <a:cs typeface="+mn-cs"/>
              </a:rPr>
              <a:t>)</a:t>
            </a:r>
          </a:p>
          <a:p>
            <a:endParaRPr lang="en-GB" dirty="0"/>
          </a:p>
        </p:txBody>
      </p:sp>
      <p:sp>
        <p:nvSpPr>
          <p:cNvPr id="4" name="TextBox 3">
            <a:extLst>
              <a:ext uri="{FF2B5EF4-FFF2-40B4-BE49-F238E27FC236}">
                <a16:creationId xmlns:a16="http://schemas.microsoft.com/office/drawing/2014/main" id="{79503F70-400A-42F0-82A7-941801331E04}"/>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28</a:t>
            </a:fld>
            <a:endParaRPr lang="en-GB" dirty="0">
              <a:solidFill>
                <a:schemeClr val="bg1"/>
              </a:solidFill>
            </a:endParaRPr>
          </a:p>
        </p:txBody>
      </p:sp>
    </p:spTree>
    <p:extLst>
      <p:ext uri="{BB962C8B-B14F-4D97-AF65-F5344CB8AC3E}">
        <p14:creationId xmlns:p14="http://schemas.microsoft.com/office/powerpoint/2010/main" val="27394289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a:extLst>
              <a:ext uri="{FF2B5EF4-FFF2-40B4-BE49-F238E27FC236}">
                <a16:creationId xmlns:a16="http://schemas.microsoft.com/office/drawing/2014/main" id="{C8651074-4D73-466A-A880-354F45AC8FB1}"/>
              </a:ext>
            </a:extLst>
          </p:cNvPr>
          <p:cNvSpPr>
            <a:spLocks noGrp="1"/>
          </p:cNvSpPr>
          <p:nvPr>
            <p:ph idx="1"/>
          </p:nvPr>
        </p:nvSpPr>
        <p:spPr>
          <a:xfrm>
            <a:off x="396979" y="1429305"/>
            <a:ext cx="8196606" cy="4793942"/>
          </a:xfrm>
        </p:spPr>
        <p:txBody>
          <a:bodyPr/>
          <a:lstStyle/>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Scale down work amount not </a:t>
            </a:r>
            <a:r>
              <a:rPr lang="en-GB" sz="2000" dirty="0" smtClean="0">
                <a:solidFill>
                  <a:prstClr val="black"/>
                </a:solidFill>
                <a:latin typeface="Calibri"/>
                <a:ea typeface="+mn-ea"/>
                <a:cs typeface="+mn-cs"/>
              </a:rPr>
              <a:t>difficulty.</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Check </a:t>
            </a:r>
            <a:r>
              <a:rPr lang="en-GB" sz="2000" dirty="0" smtClean="0">
                <a:solidFill>
                  <a:prstClr val="black"/>
                </a:solidFill>
                <a:latin typeface="Calibri"/>
                <a:ea typeface="+mn-ea"/>
                <a:cs typeface="+mn-cs"/>
              </a:rPr>
              <a:t>understanding after class input.</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Never single a child out in class because of their </a:t>
            </a:r>
            <a:r>
              <a:rPr lang="en-GB" sz="2000" dirty="0" smtClean="0">
                <a:solidFill>
                  <a:prstClr val="black"/>
                </a:solidFill>
                <a:latin typeface="Calibri"/>
                <a:ea typeface="+mn-ea"/>
                <a:cs typeface="+mn-cs"/>
              </a:rPr>
              <a:t>tics.</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Never punish a child for their tics.</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A </a:t>
            </a:r>
            <a:r>
              <a:rPr lang="en-GB" sz="2000" dirty="0">
                <a:solidFill>
                  <a:prstClr val="black"/>
                </a:solidFill>
                <a:latin typeface="Calibri"/>
                <a:ea typeface="+mn-ea"/>
                <a:cs typeface="+mn-cs"/>
              </a:rPr>
              <a:t>whole school approach to understanding Tourette Syndrome can really help a person to feel accepted and </a:t>
            </a:r>
            <a:r>
              <a:rPr lang="en-GB" sz="2000" dirty="0" smtClean="0">
                <a:solidFill>
                  <a:prstClr val="black"/>
                </a:solidFill>
                <a:latin typeface="Calibri"/>
                <a:ea typeface="+mn-ea"/>
                <a:cs typeface="+mn-cs"/>
              </a:rPr>
              <a:t>understood.</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Awareness assemblies are an effective way to educate other </a:t>
            </a:r>
            <a:r>
              <a:rPr lang="en-GB" sz="2000" dirty="0" smtClean="0">
                <a:solidFill>
                  <a:prstClr val="black"/>
                </a:solidFill>
                <a:latin typeface="Calibri"/>
                <a:ea typeface="+mn-ea"/>
                <a:cs typeface="+mn-cs"/>
              </a:rPr>
              <a:t>pupils (celebrating differences).</a:t>
            </a:r>
          </a:p>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Scribe?</a:t>
            </a:r>
            <a:endParaRPr lang="en-GB" sz="2000" dirty="0">
              <a:solidFill>
                <a:prstClr val="black"/>
              </a:solidFill>
              <a:latin typeface="Calibri"/>
              <a:ea typeface="+mn-ea"/>
              <a:cs typeface="+mn-cs"/>
            </a:endParaRPr>
          </a:p>
          <a:p>
            <a:endParaRPr lang="en-GB" dirty="0"/>
          </a:p>
        </p:txBody>
      </p:sp>
      <p:sp>
        <p:nvSpPr>
          <p:cNvPr id="3" name="TextBox 2">
            <a:extLst>
              <a:ext uri="{FF2B5EF4-FFF2-40B4-BE49-F238E27FC236}">
                <a16:creationId xmlns:a16="http://schemas.microsoft.com/office/drawing/2014/main" id="{F78E39E7-0331-4AE6-950F-2F3E09620C81}"/>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29</a:t>
            </a:fld>
            <a:endParaRPr lang="en-GB" dirty="0">
              <a:solidFill>
                <a:schemeClr val="bg1"/>
              </a:solidFill>
            </a:endParaRPr>
          </a:p>
        </p:txBody>
      </p:sp>
    </p:spTree>
    <p:extLst>
      <p:ext uri="{BB962C8B-B14F-4D97-AF65-F5344CB8AC3E}">
        <p14:creationId xmlns:p14="http://schemas.microsoft.com/office/powerpoint/2010/main" val="303879867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0800" y="1554048"/>
            <a:ext cx="8208000" cy="4230807"/>
          </a:xfrm>
        </p:spPr>
        <p:txBody>
          <a:bodyPr/>
          <a:lstStyle/>
          <a:p>
            <a:pPr marL="342900" lvl="0"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TS </a:t>
            </a:r>
            <a:r>
              <a:rPr lang="en-GB" sz="2000" dirty="0">
                <a:solidFill>
                  <a:prstClr val="black"/>
                </a:solidFill>
                <a:latin typeface="Calibri"/>
                <a:ea typeface="+mn-ea"/>
                <a:cs typeface="+mn-cs"/>
              </a:rPr>
              <a:t>often worsens during the transition to secondary </a:t>
            </a:r>
            <a:r>
              <a:rPr lang="en-GB" sz="2000" dirty="0" smtClean="0">
                <a:solidFill>
                  <a:prstClr val="black"/>
                </a:solidFill>
                <a:latin typeface="Calibri"/>
                <a:ea typeface="+mn-ea"/>
                <a:cs typeface="+mn-cs"/>
              </a:rPr>
              <a:t>school or even just a new classroom, teacher or year group. </a:t>
            </a:r>
            <a:r>
              <a:rPr lang="en-GB" sz="2000" b="1" dirty="0">
                <a:solidFill>
                  <a:prstClr val="black"/>
                </a:solidFill>
                <a:latin typeface="Calibri"/>
              </a:rPr>
              <a:t>Environmental factors</a:t>
            </a:r>
            <a:r>
              <a:rPr lang="en-GB" sz="2000" dirty="0" smtClean="0">
                <a:solidFill>
                  <a:prstClr val="black"/>
                </a:solidFill>
                <a:latin typeface="Calibri"/>
                <a:ea typeface="+mn-ea"/>
                <a:cs typeface="+mn-cs"/>
              </a:rPr>
              <a:t> can play a huge part in TS. This time can </a:t>
            </a:r>
            <a:r>
              <a:rPr lang="en-GB" sz="2000" dirty="0">
                <a:solidFill>
                  <a:prstClr val="black"/>
                </a:solidFill>
                <a:latin typeface="Calibri"/>
                <a:ea typeface="+mn-ea"/>
                <a:cs typeface="+mn-cs"/>
              </a:rPr>
              <a:t>be especially difficult and may well require extra planning and support. </a:t>
            </a:r>
          </a:p>
          <a:p>
            <a:pPr marL="558900" lvl="1"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Extra visits</a:t>
            </a:r>
          </a:p>
          <a:p>
            <a:pPr marL="558900" lvl="1"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Talk lots about what’s going to </a:t>
            </a:r>
            <a:r>
              <a:rPr lang="en-GB" sz="2000" dirty="0" smtClean="0">
                <a:solidFill>
                  <a:prstClr val="black"/>
                </a:solidFill>
                <a:latin typeface="Calibri"/>
                <a:ea typeface="+mn-ea"/>
                <a:cs typeface="+mn-cs"/>
              </a:rPr>
              <a:t>happen.</a:t>
            </a:r>
            <a:endParaRPr lang="en-GB" sz="2000" dirty="0">
              <a:solidFill>
                <a:prstClr val="black"/>
              </a:solidFill>
              <a:latin typeface="Calibri"/>
              <a:ea typeface="+mn-ea"/>
              <a:cs typeface="+mn-cs"/>
            </a:endParaRPr>
          </a:p>
          <a:p>
            <a:pPr marL="558900" lvl="1"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Photos of new school and </a:t>
            </a:r>
            <a:r>
              <a:rPr lang="en-GB" sz="2000" dirty="0" smtClean="0">
                <a:solidFill>
                  <a:prstClr val="black"/>
                </a:solidFill>
                <a:latin typeface="Calibri"/>
                <a:ea typeface="+mn-ea"/>
                <a:cs typeface="+mn-cs"/>
              </a:rPr>
              <a:t>staff – 6 weeks can be a long time out of school/routine to get anxious.</a:t>
            </a:r>
            <a:endParaRPr lang="en-GB" sz="2000" dirty="0">
              <a:solidFill>
                <a:prstClr val="black"/>
              </a:solidFill>
              <a:latin typeface="Calibri"/>
              <a:ea typeface="+mn-ea"/>
              <a:cs typeface="+mn-cs"/>
            </a:endParaRPr>
          </a:p>
          <a:p>
            <a:pPr marL="558900" lvl="1"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TA leaflets to give staff at new </a:t>
            </a:r>
            <a:r>
              <a:rPr lang="en-GB" sz="2000" dirty="0" smtClean="0">
                <a:solidFill>
                  <a:prstClr val="black"/>
                </a:solidFill>
                <a:latin typeface="Calibri"/>
                <a:ea typeface="+mn-ea"/>
                <a:cs typeface="+mn-cs"/>
              </a:rPr>
              <a:t>school/class.</a:t>
            </a:r>
            <a:endParaRPr lang="en-GB" sz="2000" dirty="0">
              <a:solidFill>
                <a:prstClr val="black"/>
              </a:solidFill>
              <a:latin typeface="Calibri"/>
              <a:ea typeface="+mn-ea"/>
              <a:cs typeface="+mn-cs"/>
            </a:endParaRPr>
          </a:p>
          <a:p>
            <a:pPr marL="558900" lvl="1" indent="-342900" defTabSz="914400">
              <a:spcBef>
                <a:spcPts val="1800"/>
              </a:spcBef>
              <a:spcAft>
                <a:spcPts val="0"/>
              </a:spcAft>
              <a:buFont typeface="Arial" panose="020B0604020202020204" pitchFamily="34" charset="0"/>
              <a:buChar char="•"/>
            </a:pPr>
            <a:r>
              <a:rPr lang="en-GB" sz="2000" dirty="0" smtClean="0">
                <a:solidFill>
                  <a:prstClr val="black"/>
                </a:solidFill>
                <a:latin typeface="Calibri"/>
                <a:ea typeface="+mn-ea"/>
                <a:cs typeface="+mn-cs"/>
              </a:rPr>
              <a:t>Suggest TA training to feeder school.</a:t>
            </a:r>
            <a:endParaRPr lang="en-GB" sz="2000" dirty="0">
              <a:solidFill>
                <a:prstClr val="black"/>
              </a:solidFill>
              <a:latin typeface="Calibri"/>
              <a:ea typeface="+mn-ea"/>
              <a:cs typeface="+mn-cs"/>
            </a:endParaRPr>
          </a:p>
          <a:p>
            <a:pPr marL="342900" lvl="0" indent="-342900" defTabSz="914400">
              <a:spcBef>
                <a:spcPct val="20000"/>
              </a:spcBef>
              <a:spcAft>
                <a:spcPts val="0"/>
              </a:spcAft>
              <a:buFont typeface="Arial" panose="020B0604020202020204" pitchFamily="34" charset="0"/>
              <a:buChar char="•"/>
            </a:pPr>
            <a:endParaRPr lang="en-GB" sz="2400" b="1" dirty="0">
              <a:solidFill>
                <a:prstClr val="black"/>
              </a:solidFill>
              <a:latin typeface="Calibri"/>
              <a:ea typeface="+mn-ea"/>
              <a:cs typeface="+mn-cs"/>
            </a:endParaRPr>
          </a:p>
          <a:p>
            <a:endParaRPr lang="en-GB" dirty="0"/>
          </a:p>
        </p:txBody>
      </p:sp>
      <p:sp>
        <p:nvSpPr>
          <p:cNvPr id="4" name="Title 1">
            <a:extLst>
              <a:ext uri="{FF2B5EF4-FFF2-40B4-BE49-F238E27FC236}">
                <a16:creationId xmlns:a16="http://schemas.microsoft.com/office/drawing/2014/main" id="{098AFD68-BC9D-491A-885E-688F9F8FAFA4}"/>
              </a:ext>
            </a:extLst>
          </p:cNvPr>
          <p:cNvSpPr>
            <a:spLocks noGrp="1"/>
          </p:cNvSpPr>
          <p:nvPr>
            <p:ph type="title"/>
          </p:nvPr>
        </p:nvSpPr>
        <p:spPr>
          <a:xfrm>
            <a:off x="460800" y="1078173"/>
            <a:ext cx="8208000" cy="504967"/>
          </a:xfrm>
        </p:spPr>
        <p:txBody>
          <a:bodyPr/>
          <a:lstStyle/>
          <a:p>
            <a:pPr algn="ctr"/>
            <a:r>
              <a:rPr lang="en-GB" sz="2000" b="1" dirty="0">
                <a:latin typeface="Calibri" panose="020F0502020204030204" pitchFamily="34" charset="0"/>
                <a:cs typeface="Calibri" panose="020F0502020204030204" pitchFamily="34" charset="0"/>
              </a:rPr>
              <a:t>Transition</a:t>
            </a:r>
          </a:p>
        </p:txBody>
      </p:sp>
      <p:sp>
        <p:nvSpPr>
          <p:cNvPr id="5" name="TextBox 4">
            <a:extLst>
              <a:ext uri="{FF2B5EF4-FFF2-40B4-BE49-F238E27FC236}">
                <a16:creationId xmlns:a16="http://schemas.microsoft.com/office/drawing/2014/main" id="{870AA100-8409-458A-AB8E-3F9AB968E32B}"/>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30</a:t>
            </a:fld>
            <a:endParaRPr lang="en-GB" dirty="0">
              <a:solidFill>
                <a:schemeClr val="bg1"/>
              </a:solidFill>
            </a:endParaRPr>
          </a:p>
        </p:txBody>
      </p:sp>
    </p:spTree>
    <p:extLst>
      <p:ext uri="{BB962C8B-B14F-4D97-AF65-F5344CB8AC3E}">
        <p14:creationId xmlns:p14="http://schemas.microsoft.com/office/powerpoint/2010/main" val="36928166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0800" y="1583140"/>
            <a:ext cx="8208000" cy="4400525"/>
          </a:xfrm>
        </p:spPr>
        <p:txBody>
          <a:bodyPr/>
          <a:lstStyle/>
          <a:p>
            <a:pPr marL="342900" indent="-342900" defTabSz="914400">
              <a:spcAft>
                <a:spcPts val="800"/>
              </a:spcAft>
              <a:buFont typeface="Arial" panose="020B0604020202020204" pitchFamily="34" charset="0"/>
              <a:buChar char="•"/>
            </a:pPr>
            <a:r>
              <a:rPr lang="en-GB" sz="2000" b="1" dirty="0">
                <a:solidFill>
                  <a:prstClr val="black"/>
                </a:solidFill>
                <a:latin typeface="Calibri"/>
              </a:rPr>
              <a:t>If</a:t>
            </a:r>
            <a:r>
              <a:rPr lang="en-GB" sz="2000" dirty="0">
                <a:solidFill>
                  <a:prstClr val="black"/>
                </a:solidFill>
                <a:latin typeface="Calibri"/>
              </a:rPr>
              <a:t> the TS child is on the SEN register they </a:t>
            </a:r>
            <a:r>
              <a:rPr lang="en-GB" sz="2000" dirty="0" smtClean="0">
                <a:solidFill>
                  <a:prstClr val="black"/>
                </a:solidFill>
                <a:latin typeface="Calibri"/>
              </a:rPr>
              <a:t>may </a:t>
            </a:r>
            <a:r>
              <a:rPr lang="en-GB" sz="2000" dirty="0">
                <a:solidFill>
                  <a:prstClr val="black"/>
                </a:solidFill>
                <a:latin typeface="Calibri"/>
              </a:rPr>
              <a:t>be entitled </a:t>
            </a:r>
            <a:r>
              <a:rPr lang="en-GB" sz="2000" dirty="0" smtClean="0">
                <a:solidFill>
                  <a:prstClr val="black"/>
                </a:solidFill>
                <a:latin typeface="Calibri"/>
              </a:rPr>
              <a:t>to:</a:t>
            </a:r>
            <a:endParaRPr lang="en-GB" sz="2000" dirty="0">
              <a:solidFill>
                <a:prstClr val="black"/>
              </a:solidFill>
              <a:latin typeface="Calibri"/>
            </a:endParaRPr>
          </a:p>
          <a:p>
            <a:pPr marL="558900" lvl="1" indent="-342900" defTabSz="914400">
              <a:spcAft>
                <a:spcPts val="800"/>
              </a:spcAft>
              <a:buFont typeface="Arial" panose="020B0604020202020204" pitchFamily="34" charset="0"/>
              <a:buChar char="•"/>
            </a:pPr>
            <a:r>
              <a:rPr lang="en-GB" sz="2000" dirty="0">
                <a:solidFill>
                  <a:prstClr val="black"/>
                </a:solidFill>
                <a:latin typeface="Calibri"/>
              </a:rPr>
              <a:t>25% extra time for assessments/SATS/GCSE’s/A </a:t>
            </a:r>
            <a:r>
              <a:rPr lang="en-GB" sz="2000" dirty="0" smtClean="0">
                <a:solidFill>
                  <a:prstClr val="black"/>
                </a:solidFill>
                <a:latin typeface="Calibri"/>
              </a:rPr>
              <a:t>Levels</a:t>
            </a:r>
            <a:endParaRPr lang="en-GB" sz="2000" dirty="0">
              <a:solidFill>
                <a:prstClr val="black"/>
              </a:solidFill>
              <a:latin typeface="Calibri"/>
            </a:endParaRPr>
          </a:p>
          <a:p>
            <a:pPr marL="558900" lvl="1" indent="-342900" defTabSz="914400">
              <a:spcAft>
                <a:spcPts val="800"/>
              </a:spcAft>
              <a:buFont typeface="Arial" panose="020B0604020202020204" pitchFamily="34" charset="0"/>
              <a:buChar char="•"/>
            </a:pPr>
            <a:r>
              <a:rPr lang="en-GB" sz="2000" dirty="0">
                <a:solidFill>
                  <a:prstClr val="black"/>
                </a:solidFill>
                <a:latin typeface="Calibri"/>
              </a:rPr>
              <a:t>Different/quiet room</a:t>
            </a:r>
          </a:p>
          <a:p>
            <a:pPr marL="558900" lvl="1" indent="-342900" defTabSz="914400">
              <a:spcAft>
                <a:spcPts val="800"/>
              </a:spcAft>
              <a:buFont typeface="Arial" panose="020B0604020202020204" pitchFamily="34" charset="0"/>
              <a:buChar char="•"/>
            </a:pPr>
            <a:r>
              <a:rPr lang="en-GB" sz="2000" dirty="0">
                <a:solidFill>
                  <a:prstClr val="black"/>
                </a:solidFill>
                <a:latin typeface="Calibri"/>
              </a:rPr>
              <a:t>Stop the clock/extra breaks</a:t>
            </a:r>
          </a:p>
          <a:p>
            <a:pPr marL="558900" lvl="1" indent="-342900" defTabSz="914400">
              <a:spcAft>
                <a:spcPts val="800"/>
              </a:spcAft>
              <a:buFont typeface="Arial" panose="020B0604020202020204" pitchFamily="34" charset="0"/>
              <a:buChar char="•"/>
            </a:pPr>
            <a:r>
              <a:rPr lang="en-GB" sz="2000" dirty="0" smtClean="0">
                <a:solidFill>
                  <a:prstClr val="black"/>
                </a:solidFill>
                <a:latin typeface="Calibri"/>
              </a:rPr>
              <a:t>Scribe/</a:t>
            </a:r>
            <a:r>
              <a:rPr lang="en-GB" sz="2000" dirty="0" err="1" smtClean="0">
                <a:solidFill>
                  <a:prstClr val="black"/>
                </a:solidFill>
                <a:latin typeface="Calibri"/>
              </a:rPr>
              <a:t>amamuensis</a:t>
            </a:r>
            <a:endParaRPr lang="en-GB" sz="2000" dirty="0">
              <a:solidFill>
                <a:prstClr val="black"/>
              </a:solidFill>
              <a:latin typeface="Calibri"/>
            </a:endParaRPr>
          </a:p>
          <a:p>
            <a:pPr marL="342900" indent="-342900" defTabSz="914400">
              <a:spcAft>
                <a:spcPts val="800"/>
              </a:spcAft>
              <a:buFont typeface="Arial" panose="020B0604020202020204" pitchFamily="34" charset="0"/>
              <a:buChar char="•"/>
            </a:pPr>
            <a:r>
              <a:rPr lang="en-GB" sz="2000" dirty="0">
                <a:solidFill>
                  <a:prstClr val="black"/>
                </a:solidFill>
                <a:latin typeface="Calibri"/>
              </a:rPr>
              <a:t>C</a:t>
            </a:r>
            <a:r>
              <a:rPr lang="en-GB" sz="2000" dirty="0" smtClean="0">
                <a:solidFill>
                  <a:prstClr val="black"/>
                </a:solidFill>
                <a:latin typeface="Calibri"/>
              </a:rPr>
              <a:t>onsider </a:t>
            </a:r>
            <a:r>
              <a:rPr lang="en-GB" sz="2000" dirty="0">
                <a:solidFill>
                  <a:prstClr val="black"/>
                </a:solidFill>
                <a:latin typeface="Calibri"/>
              </a:rPr>
              <a:t>the child’s </a:t>
            </a:r>
            <a:r>
              <a:rPr lang="en-GB" sz="2000" dirty="0" smtClean="0">
                <a:solidFill>
                  <a:prstClr val="black"/>
                </a:solidFill>
                <a:latin typeface="Calibri"/>
              </a:rPr>
              <a:t>‘usual </a:t>
            </a:r>
            <a:r>
              <a:rPr lang="en-GB" sz="2000" dirty="0">
                <a:solidFill>
                  <a:prstClr val="black"/>
                </a:solidFill>
                <a:latin typeface="Calibri"/>
              </a:rPr>
              <a:t>way of </a:t>
            </a:r>
            <a:r>
              <a:rPr lang="en-GB" sz="2000" dirty="0" smtClean="0">
                <a:solidFill>
                  <a:prstClr val="black"/>
                </a:solidFill>
                <a:latin typeface="Calibri"/>
              </a:rPr>
              <a:t>working’.</a:t>
            </a:r>
            <a:endParaRPr lang="en-GB" sz="2000" dirty="0">
              <a:solidFill>
                <a:prstClr val="black"/>
              </a:solidFill>
              <a:latin typeface="Calibri"/>
            </a:endParaRPr>
          </a:p>
          <a:p>
            <a:pPr marL="342900" indent="-342900" defTabSz="914400">
              <a:spcAft>
                <a:spcPts val="800"/>
              </a:spcAft>
              <a:buFont typeface="Arial" panose="020B0604020202020204" pitchFamily="34" charset="0"/>
              <a:buChar char="•"/>
            </a:pPr>
            <a:r>
              <a:rPr lang="en-GB" sz="2000" dirty="0">
                <a:solidFill>
                  <a:prstClr val="black"/>
                </a:solidFill>
                <a:latin typeface="Calibri"/>
              </a:rPr>
              <a:t>EHCP</a:t>
            </a:r>
            <a:r>
              <a:rPr lang="en-GB" sz="2000" dirty="0" smtClean="0">
                <a:solidFill>
                  <a:prstClr val="black"/>
                </a:solidFill>
                <a:latin typeface="Calibri"/>
              </a:rPr>
              <a:t>? Communication &amp;</a:t>
            </a:r>
            <a:r>
              <a:rPr lang="en-GB" sz="2000" dirty="0">
                <a:solidFill>
                  <a:prstClr val="black"/>
                </a:solidFill>
                <a:latin typeface="Calibri"/>
              </a:rPr>
              <a:t> </a:t>
            </a:r>
            <a:r>
              <a:rPr lang="en-GB" sz="2000" dirty="0" smtClean="0">
                <a:solidFill>
                  <a:prstClr val="black"/>
                </a:solidFill>
                <a:latin typeface="Calibri"/>
              </a:rPr>
              <a:t>Interaction, Cognition &amp; Learning, SEMH, Sensory/Physical.</a:t>
            </a:r>
            <a:endParaRPr lang="en-GB" sz="2000" dirty="0">
              <a:solidFill>
                <a:prstClr val="black"/>
              </a:solidFill>
              <a:latin typeface="Calibri"/>
            </a:endParaRPr>
          </a:p>
          <a:p>
            <a:pPr marL="342900" indent="-342900" defTabSz="914400">
              <a:spcAft>
                <a:spcPts val="800"/>
              </a:spcAft>
              <a:buFont typeface="Arial" panose="020B0604020202020204" pitchFamily="34" charset="0"/>
              <a:buChar char="•"/>
            </a:pPr>
            <a:r>
              <a:rPr lang="en-GB" sz="2000" dirty="0">
                <a:solidFill>
                  <a:prstClr val="black"/>
                </a:solidFill>
                <a:latin typeface="Calibri"/>
              </a:rPr>
              <a:t>Explore possible adjustments and technical adaptions that might help ease any anxiety and support the person with the challenges they </a:t>
            </a:r>
            <a:r>
              <a:rPr lang="en-GB" sz="2000" dirty="0" smtClean="0">
                <a:solidFill>
                  <a:prstClr val="black"/>
                </a:solidFill>
                <a:latin typeface="Calibri"/>
              </a:rPr>
              <a:t>face. </a:t>
            </a:r>
            <a:endParaRPr lang="en-GB" sz="2000" dirty="0">
              <a:solidFill>
                <a:prstClr val="black"/>
              </a:solidFill>
              <a:latin typeface="Calibri"/>
            </a:endParaRPr>
          </a:p>
          <a:p>
            <a:pPr marL="342900" lvl="0" indent="-342900" defTabSz="914400">
              <a:spcBef>
                <a:spcPct val="20000"/>
              </a:spcBef>
              <a:spcAft>
                <a:spcPts val="0"/>
              </a:spcAft>
              <a:buFont typeface="Arial" panose="020B0604020202020204" pitchFamily="34" charset="0"/>
              <a:buChar char="•"/>
            </a:pPr>
            <a:endParaRPr lang="en-GB" sz="2400" dirty="0">
              <a:solidFill>
                <a:prstClr val="black"/>
              </a:solidFill>
              <a:latin typeface="Calibri"/>
            </a:endParaRPr>
          </a:p>
        </p:txBody>
      </p:sp>
      <p:sp>
        <p:nvSpPr>
          <p:cNvPr id="4" name="Title 1">
            <a:extLst>
              <a:ext uri="{FF2B5EF4-FFF2-40B4-BE49-F238E27FC236}">
                <a16:creationId xmlns:a16="http://schemas.microsoft.com/office/drawing/2014/main" id="{A41BDB70-024F-4F31-A42D-D8207D2132EF}"/>
              </a:ext>
            </a:extLst>
          </p:cNvPr>
          <p:cNvSpPr>
            <a:spLocks noGrp="1"/>
          </p:cNvSpPr>
          <p:nvPr>
            <p:ph type="title"/>
          </p:nvPr>
        </p:nvSpPr>
        <p:spPr>
          <a:xfrm>
            <a:off x="460800" y="1078173"/>
            <a:ext cx="8208000" cy="504967"/>
          </a:xfrm>
        </p:spPr>
        <p:txBody>
          <a:bodyPr/>
          <a:lstStyle/>
          <a:p>
            <a:pPr algn="ctr"/>
            <a:r>
              <a:rPr lang="en-GB" sz="2000" b="1" dirty="0">
                <a:latin typeface="Calibri" panose="020F0502020204030204" pitchFamily="34" charset="0"/>
                <a:cs typeface="Calibri" panose="020F0502020204030204" pitchFamily="34" charset="0"/>
              </a:rPr>
              <a:t>SEN Support</a:t>
            </a:r>
          </a:p>
        </p:txBody>
      </p:sp>
      <p:sp>
        <p:nvSpPr>
          <p:cNvPr id="5" name="TextBox 4">
            <a:extLst>
              <a:ext uri="{FF2B5EF4-FFF2-40B4-BE49-F238E27FC236}">
                <a16:creationId xmlns:a16="http://schemas.microsoft.com/office/drawing/2014/main" id="{20900A86-65D9-4F39-A970-A724A7156D9D}"/>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31</a:t>
            </a:fld>
            <a:endParaRPr lang="en-GB" dirty="0">
              <a:solidFill>
                <a:schemeClr val="bg1"/>
              </a:solidFill>
            </a:endParaRPr>
          </a:p>
        </p:txBody>
      </p:sp>
    </p:spTree>
    <p:extLst>
      <p:ext uri="{BB962C8B-B14F-4D97-AF65-F5344CB8AC3E}">
        <p14:creationId xmlns:p14="http://schemas.microsoft.com/office/powerpoint/2010/main" val="19674358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000" y="1454383"/>
            <a:ext cx="8208000" cy="641445"/>
          </a:xfrm>
        </p:spPr>
        <p:txBody>
          <a:bodyPr/>
          <a:lstStyle/>
          <a:p>
            <a:pPr algn="ctr"/>
            <a:r>
              <a:rPr lang="en-GB" sz="2000" b="1" dirty="0" smtClean="0">
                <a:latin typeface="Calibri" panose="020F0502020204030204" pitchFamily="34" charset="0"/>
                <a:cs typeface="Calibri" panose="020F0502020204030204" pitchFamily="34" charset="0"/>
              </a:rPr>
              <a:t>Questions to ask yourself</a:t>
            </a:r>
            <a:endParaRPr lang="en-GB" sz="2000" b="1"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68000" y="2095828"/>
            <a:ext cx="8208000" cy="3903260"/>
          </a:xfrm>
        </p:spPr>
        <p:txBody>
          <a:bodyPr/>
          <a:lstStyle/>
          <a:p>
            <a:pPr marL="342900" lvl="0" indent="-342900" defTabSz="914400">
              <a:spcBef>
                <a:spcPct val="20000"/>
              </a:spcBef>
              <a:spcAft>
                <a:spcPts val="0"/>
              </a:spcAft>
              <a:buFont typeface="Arial" panose="020B0604020202020204" pitchFamily="34" charset="0"/>
              <a:buChar char="•"/>
            </a:pPr>
            <a:r>
              <a:rPr lang="en-GB" sz="2000" dirty="0" smtClean="0">
                <a:solidFill>
                  <a:prstClr val="black"/>
                </a:solidFill>
                <a:latin typeface="Calibri"/>
              </a:rPr>
              <a:t>  Are we as a school </a:t>
            </a:r>
            <a:r>
              <a:rPr lang="en-GB" sz="2000" dirty="0">
                <a:solidFill>
                  <a:prstClr val="black"/>
                </a:solidFill>
                <a:latin typeface="Calibri"/>
              </a:rPr>
              <a:t>meeting the needs of </a:t>
            </a:r>
            <a:r>
              <a:rPr lang="en-GB" sz="2000" dirty="0" smtClean="0">
                <a:solidFill>
                  <a:prstClr val="black"/>
                </a:solidFill>
                <a:latin typeface="Calibri"/>
              </a:rPr>
              <a:t>this child?</a:t>
            </a:r>
            <a:endParaRPr lang="en-GB" sz="2000" b="1" dirty="0" smtClean="0">
              <a:solidFill>
                <a:prstClr val="black"/>
              </a:solidFill>
              <a:latin typeface="Calibri"/>
              <a:ea typeface="+mn-ea"/>
              <a:cs typeface="+mn-cs"/>
            </a:endParaRPr>
          </a:p>
          <a:p>
            <a:pPr marL="457200" lvl="0" indent="-4572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Are we as a school doing everything we can to remove any barriers to learning for this child?</a:t>
            </a:r>
          </a:p>
          <a:p>
            <a:pPr marL="457200" lvl="0" indent="-4572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Are we as a school providing reasonable adjustments to cater for this child?</a:t>
            </a:r>
          </a:p>
          <a:p>
            <a:pPr marL="457200" lvl="0" indent="-4572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Can we be sure we are not setting this child up to fail?</a:t>
            </a:r>
          </a:p>
          <a:p>
            <a:pPr marL="457200" lvl="0" indent="-4572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Has this child got full access to the curriculum?</a:t>
            </a:r>
          </a:p>
          <a:p>
            <a:pPr marL="457200" lvl="0" indent="-4572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Is this child reaching their full potential?</a:t>
            </a:r>
          </a:p>
          <a:p>
            <a:pPr marL="457200" lvl="0" indent="-457200" defTabSz="914400">
              <a:spcBef>
                <a:spcPct val="20000"/>
              </a:spcBef>
              <a:spcAft>
                <a:spcPts val="0"/>
              </a:spcAft>
              <a:buFont typeface="Arial" panose="020B0604020202020204" pitchFamily="34" charset="0"/>
              <a:buChar char="•"/>
            </a:pPr>
            <a:r>
              <a:rPr lang="en-GB" sz="2000" dirty="0" smtClean="0">
                <a:solidFill>
                  <a:prstClr val="black"/>
                </a:solidFill>
                <a:latin typeface="Calibri"/>
                <a:ea typeface="+mn-ea"/>
                <a:cs typeface="+mn-cs"/>
              </a:rPr>
              <a:t>Is this child happy to be in school? If not, </a:t>
            </a:r>
            <a:r>
              <a:rPr lang="en-GB" sz="2000" b="1" dirty="0" smtClean="0">
                <a:solidFill>
                  <a:prstClr val="black"/>
                </a:solidFill>
                <a:latin typeface="Calibri"/>
                <a:ea typeface="+mn-ea"/>
                <a:cs typeface="+mn-cs"/>
              </a:rPr>
              <a:t>why</a:t>
            </a:r>
            <a:r>
              <a:rPr lang="en-GB" sz="2000" dirty="0" smtClean="0">
                <a:solidFill>
                  <a:prstClr val="black"/>
                </a:solidFill>
                <a:latin typeface="Calibri"/>
                <a:ea typeface="+mn-ea"/>
                <a:cs typeface="+mn-cs"/>
              </a:rPr>
              <a:t>?</a:t>
            </a:r>
            <a:endParaRPr lang="en-GB" sz="2000" dirty="0">
              <a:solidFill>
                <a:prstClr val="black"/>
              </a:solidFill>
              <a:latin typeface="Calibri"/>
              <a:ea typeface="+mn-ea"/>
              <a:cs typeface="+mn-cs"/>
            </a:endParaRPr>
          </a:p>
          <a:p>
            <a:endParaRPr lang="en-GB" dirty="0"/>
          </a:p>
        </p:txBody>
      </p:sp>
      <p:sp>
        <p:nvSpPr>
          <p:cNvPr id="4" name="TextBox 3">
            <a:extLst>
              <a:ext uri="{FF2B5EF4-FFF2-40B4-BE49-F238E27FC236}">
                <a16:creationId xmlns:a16="http://schemas.microsoft.com/office/drawing/2014/main" id="{F1D94088-E24C-4BE1-8083-CB0F364CB5A0}"/>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32</a:t>
            </a:fld>
            <a:endParaRPr lang="en-GB" dirty="0">
              <a:solidFill>
                <a:schemeClr val="bg1"/>
              </a:solidFill>
            </a:endParaRPr>
          </a:p>
        </p:txBody>
      </p:sp>
    </p:spTree>
    <p:extLst>
      <p:ext uri="{BB962C8B-B14F-4D97-AF65-F5344CB8AC3E}">
        <p14:creationId xmlns:p14="http://schemas.microsoft.com/office/powerpoint/2010/main" val="7475642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901" y="1597053"/>
            <a:ext cx="8208000" cy="641445"/>
          </a:xfrm>
        </p:spPr>
        <p:txBody>
          <a:bodyPr/>
          <a:lstStyle/>
          <a:p>
            <a:pPr algn="ctr"/>
            <a:r>
              <a:rPr lang="en-GB" sz="2000" b="1" dirty="0">
                <a:latin typeface="Calibri" panose="020F0502020204030204" pitchFamily="34" charset="0"/>
                <a:cs typeface="Calibri" panose="020F0502020204030204" pitchFamily="34" charset="0"/>
              </a:rPr>
              <a:t>Key take-away points</a:t>
            </a:r>
          </a:p>
        </p:txBody>
      </p:sp>
      <p:sp>
        <p:nvSpPr>
          <p:cNvPr id="3" name="Content Placeholder 2"/>
          <p:cNvSpPr>
            <a:spLocks noGrp="1"/>
          </p:cNvSpPr>
          <p:nvPr>
            <p:ph idx="1"/>
          </p:nvPr>
        </p:nvSpPr>
        <p:spPr>
          <a:xfrm>
            <a:off x="475200" y="2238498"/>
            <a:ext cx="8208000" cy="3903260"/>
          </a:xfrm>
        </p:spPr>
        <p:txBody>
          <a:bodyPr/>
          <a:lstStyle/>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Tics are not intentional attempts at gaining attention or to be </a:t>
            </a:r>
            <a:r>
              <a:rPr lang="en-GB" sz="2000" dirty="0" smtClean="0">
                <a:solidFill>
                  <a:prstClr val="black"/>
                </a:solidFill>
                <a:latin typeface="Calibri"/>
                <a:ea typeface="+mn-ea"/>
                <a:cs typeface="+mn-cs"/>
              </a:rPr>
              <a:t>disruptive.</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Tics are not the student’s fault (or the fault of parents</a:t>
            </a:r>
            <a:r>
              <a:rPr lang="en-GB" sz="2000" dirty="0" smtClean="0">
                <a:solidFill>
                  <a:prstClr val="black"/>
                </a:solidFill>
                <a:latin typeface="Calibri"/>
                <a:ea typeface="+mn-ea"/>
                <a:cs typeface="+mn-cs"/>
              </a:rPr>
              <a:t>).</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Tics should not be taken </a:t>
            </a:r>
            <a:r>
              <a:rPr lang="en-GB" sz="2000" dirty="0" smtClean="0">
                <a:solidFill>
                  <a:prstClr val="black"/>
                </a:solidFill>
                <a:latin typeface="Calibri"/>
                <a:ea typeface="+mn-ea"/>
                <a:cs typeface="+mn-cs"/>
              </a:rPr>
              <a:t>personally.</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Children should not be punished for their </a:t>
            </a:r>
            <a:r>
              <a:rPr lang="en-GB" sz="2000" dirty="0" smtClean="0">
                <a:solidFill>
                  <a:prstClr val="black"/>
                </a:solidFill>
                <a:latin typeface="Calibri"/>
                <a:ea typeface="+mn-ea"/>
                <a:cs typeface="+mn-cs"/>
              </a:rPr>
              <a:t>tics.</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Tics are not simple habits that can easily be replaced or </a:t>
            </a:r>
            <a:r>
              <a:rPr lang="en-GB" sz="2000" dirty="0" smtClean="0">
                <a:solidFill>
                  <a:prstClr val="black"/>
                </a:solidFill>
                <a:latin typeface="Calibri"/>
                <a:ea typeface="+mn-ea"/>
                <a:cs typeface="+mn-cs"/>
              </a:rPr>
              <a:t>stopped.</a:t>
            </a:r>
            <a:endParaRPr lang="en-GB" sz="2000" dirty="0">
              <a:solidFill>
                <a:prstClr val="black"/>
              </a:solidFill>
              <a:latin typeface="Calibri"/>
              <a:ea typeface="+mn-ea"/>
              <a:cs typeface="+mn-cs"/>
            </a:endParaRPr>
          </a:p>
          <a:p>
            <a:pPr marL="342900" lvl="0" indent="-342900" defTabSz="914400">
              <a:spcBef>
                <a:spcPts val="1800"/>
              </a:spcBef>
              <a:spcAft>
                <a:spcPts val="0"/>
              </a:spcAft>
              <a:buFont typeface="Arial" panose="020B0604020202020204" pitchFamily="34" charset="0"/>
              <a:buChar char="•"/>
            </a:pPr>
            <a:r>
              <a:rPr lang="en-GB" sz="2000" dirty="0">
                <a:solidFill>
                  <a:prstClr val="black"/>
                </a:solidFill>
                <a:latin typeface="Calibri"/>
                <a:ea typeface="+mn-ea"/>
                <a:cs typeface="+mn-cs"/>
              </a:rPr>
              <a:t>There is no one-size-fits-all “cure” for </a:t>
            </a:r>
            <a:r>
              <a:rPr lang="en-GB" sz="2000" dirty="0" smtClean="0">
                <a:solidFill>
                  <a:prstClr val="black"/>
                </a:solidFill>
                <a:latin typeface="Calibri"/>
                <a:ea typeface="+mn-ea"/>
                <a:cs typeface="+mn-cs"/>
              </a:rPr>
              <a:t>tics.</a:t>
            </a:r>
            <a:endParaRPr lang="en-GB" sz="2000" dirty="0">
              <a:solidFill>
                <a:prstClr val="black"/>
              </a:solidFill>
              <a:latin typeface="Calibri"/>
              <a:ea typeface="+mn-ea"/>
              <a:cs typeface="+mn-cs"/>
            </a:endParaRPr>
          </a:p>
          <a:p>
            <a:endParaRPr lang="en-GB" dirty="0"/>
          </a:p>
        </p:txBody>
      </p:sp>
      <p:sp>
        <p:nvSpPr>
          <p:cNvPr id="4" name="TextBox 3">
            <a:extLst>
              <a:ext uri="{FF2B5EF4-FFF2-40B4-BE49-F238E27FC236}">
                <a16:creationId xmlns:a16="http://schemas.microsoft.com/office/drawing/2014/main" id="{F7F09E55-1314-4646-A176-41A811FF2AEC}"/>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33</a:t>
            </a:fld>
            <a:endParaRPr lang="en-GB" dirty="0">
              <a:solidFill>
                <a:schemeClr val="bg1"/>
              </a:solidFill>
            </a:endParaRPr>
          </a:p>
        </p:txBody>
      </p:sp>
    </p:spTree>
    <p:extLst>
      <p:ext uri="{BB962C8B-B14F-4D97-AF65-F5344CB8AC3E}">
        <p14:creationId xmlns:p14="http://schemas.microsoft.com/office/powerpoint/2010/main" val="14667761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EEFA99C-C38E-49A5-B7C4-9695F0C52A01}"/>
              </a:ext>
            </a:extLst>
          </p:cNvPr>
          <p:cNvSpPr txBox="1"/>
          <p:nvPr/>
        </p:nvSpPr>
        <p:spPr>
          <a:xfrm>
            <a:off x="0" y="8878"/>
            <a:ext cx="468000" cy="369332"/>
          </a:xfrm>
          <a:prstGeom prst="rect">
            <a:avLst/>
          </a:prstGeom>
          <a:noFill/>
        </p:spPr>
        <p:txBody>
          <a:bodyPr wrap="square" rtlCol="0">
            <a:spAutoFit/>
          </a:bodyPr>
          <a:lstStyle/>
          <a:p>
            <a:fld id="{D206E4F0-5402-44E7-A243-08245C97ADA5}" type="slidenum">
              <a:rPr lang="en-GB" smtClean="0">
                <a:solidFill>
                  <a:schemeClr val="bg1"/>
                </a:solidFill>
              </a:rPr>
              <a:t>34</a:t>
            </a:fld>
            <a:endParaRPr lang="en-GB" dirty="0">
              <a:solidFill>
                <a:schemeClr val="bg1"/>
              </a:solidFill>
            </a:endParaRPr>
          </a:p>
        </p:txBody>
      </p:sp>
      <p:sp>
        <p:nvSpPr>
          <p:cNvPr id="2" name="TextBox 1">
            <a:extLst>
              <a:ext uri="{FF2B5EF4-FFF2-40B4-BE49-F238E27FC236}">
                <a16:creationId xmlns:a16="http://schemas.microsoft.com/office/drawing/2014/main" id="{4D4E4C3B-16F5-4C0D-9F7F-50FCD4842551}"/>
              </a:ext>
            </a:extLst>
          </p:cNvPr>
          <p:cNvSpPr txBox="1"/>
          <p:nvPr/>
        </p:nvSpPr>
        <p:spPr>
          <a:xfrm>
            <a:off x="1639591" y="2170065"/>
            <a:ext cx="5888045" cy="2862322"/>
          </a:xfrm>
          <a:prstGeom prst="rect">
            <a:avLst/>
          </a:prstGeom>
          <a:noFill/>
        </p:spPr>
        <p:txBody>
          <a:bodyPr wrap="square" rtlCol="0">
            <a:spAutoFit/>
          </a:bodyPr>
          <a:lstStyle/>
          <a:p>
            <a:r>
              <a:rPr lang="en-GB" dirty="0" smtClean="0">
                <a:solidFill>
                  <a:schemeClr val="bg1"/>
                </a:solidFill>
                <a:hlinkClick r:id="rId2"/>
              </a:rPr>
              <a:t>https://www.youtube.com/watch?v=LZQlch6v3W4</a:t>
            </a:r>
            <a:endParaRPr lang="en-GB" dirty="0" smtClean="0">
              <a:solidFill>
                <a:schemeClr val="bg1"/>
              </a:solidFill>
            </a:endParaRPr>
          </a:p>
          <a:p>
            <a:endParaRPr lang="en-GB" dirty="0">
              <a:solidFill>
                <a:schemeClr val="bg1"/>
              </a:solidFill>
            </a:endParaRPr>
          </a:p>
          <a:p>
            <a:endParaRPr lang="en-GB" dirty="0" smtClean="0">
              <a:solidFill>
                <a:schemeClr val="bg1"/>
              </a:solidFill>
            </a:endParaRPr>
          </a:p>
          <a:p>
            <a:endParaRPr lang="en-GB" dirty="0">
              <a:solidFill>
                <a:schemeClr val="bg1"/>
              </a:solidFill>
            </a:endParaRPr>
          </a:p>
          <a:p>
            <a:endParaRPr lang="en-GB" dirty="0" smtClean="0">
              <a:solidFill>
                <a:schemeClr val="bg1"/>
              </a:solidFill>
            </a:endParaRPr>
          </a:p>
          <a:p>
            <a:r>
              <a:rPr lang="en-GB" dirty="0">
                <a:latin typeface="Calibri" panose="020F0502020204030204" pitchFamily="34" charset="0"/>
                <a:cs typeface="Calibri" panose="020F0502020204030204" pitchFamily="34" charset="0"/>
              </a:rPr>
              <a:t>Click on the link above to watch a video </a:t>
            </a:r>
            <a:r>
              <a:rPr lang="en-GB" dirty="0" err="1">
                <a:latin typeface="Calibri" panose="020F0502020204030204" pitchFamily="34" charset="0"/>
                <a:cs typeface="Calibri" panose="020F0502020204030204" pitchFamily="34" charset="0"/>
              </a:rPr>
              <a:t>Tourettes</a:t>
            </a:r>
            <a:r>
              <a:rPr lang="en-GB" dirty="0">
                <a:latin typeface="Calibri" panose="020F0502020204030204" pitchFamily="34" charset="0"/>
                <a:cs typeface="Calibri" panose="020F0502020204030204" pitchFamily="34" charset="0"/>
              </a:rPr>
              <a:t> Action made in collaboration with a famous YouTuber, Caspar Lee. Caspar has </a:t>
            </a:r>
            <a:r>
              <a:rPr lang="en-GB" dirty="0" err="1">
                <a:latin typeface="Calibri" panose="020F0502020204030204" pitchFamily="34" charset="0"/>
                <a:cs typeface="Calibri" panose="020F0502020204030204" pitchFamily="34" charset="0"/>
              </a:rPr>
              <a:t>Tourettes</a:t>
            </a:r>
            <a:r>
              <a:rPr lang="en-GB" dirty="0">
                <a:latin typeface="Calibri" panose="020F0502020204030204" pitchFamily="34" charset="0"/>
                <a:cs typeface="Calibri" panose="020F0502020204030204" pitchFamily="34" charset="0"/>
              </a:rPr>
              <a:t> Syndrome and very kindly helped us make this video to spread awareness to his many followers. </a:t>
            </a:r>
          </a:p>
          <a:p>
            <a:endParaRPr lang="en-GB" dirty="0">
              <a:solidFill>
                <a:schemeClr val="bg1"/>
              </a:solidFill>
            </a:endParaRPr>
          </a:p>
        </p:txBody>
      </p:sp>
    </p:spTree>
    <p:extLst>
      <p:ext uri="{BB962C8B-B14F-4D97-AF65-F5344CB8AC3E}">
        <p14:creationId xmlns:p14="http://schemas.microsoft.com/office/powerpoint/2010/main" val="99128260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a:latin typeface="Calibri" panose="020F0502020204030204" pitchFamily="34" charset="0"/>
                <a:cs typeface="Calibri" panose="020F0502020204030204" pitchFamily="34" charset="0"/>
              </a:rPr>
              <a:t>Thank you!</a:t>
            </a:r>
          </a:p>
        </p:txBody>
      </p:sp>
    </p:spTree>
    <p:extLst>
      <p:ext uri="{BB962C8B-B14F-4D97-AF65-F5344CB8AC3E}">
        <p14:creationId xmlns:p14="http://schemas.microsoft.com/office/powerpoint/2010/main" val="1564279780"/>
      </p:ext>
    </p:extLst>
  </p:cSld>
  <p:clrMapOvr>
    <a:masterClrMapping/>
  </p:clrMapOvr>
  <p:timing>
    <p:tnLst>
      <p:par>
        <p:cTn id="1" dur="indefinite" restart="never" nodeType="tmRoot"/>
      </p:par>
    </p:tnLst>
  </p:timing>
</p:sld>
</file>

<file path=ppt/theme/theme1.xml><?xml version="1.0" encoding="utf-8"?>
<a:theme xmlns:a="http://schemas.openxmlformats.org/drawingml/2006/main" name="ICSA presentation">
  <a:themeElements>
    <a:clrScheme name="ICSA">
      <a:dk1>
        <a:srgbClr val="000000"/>
      </a:dk1>
      <a:lt1>
        <a:srgbClr val="FFFFFF"/>
      </a:lt1>
      <a:dk2>
        <a:srgbClr val="141B4D"/>
      </a:dk2>
      <a:lt2>
        <a:srgbClr val="97999B"/>
      </a:lt2>
      <a:accent1>
        <a:srgbClr val="0077C8"/>
      </a:accent1>
      <a:accent2>
        <a:srgbClr val="75787B"/>
      </a:accent2>
      <a:accent3>
        <a:srgbClr val="007FA3"/>
      </a:accent3>
      <a:accent4>
        <a:srgbClr val="4F758B"/>
      </a:accent4>
      <a:accent5>
        <a:srgbClr val="A3C7D2"/>
      </a:accent5>
      <a:accent6>
        <a:srgbClr val="BA0C2F"/>
      </a:accent6>
      <a:hlink>
        <a:srgbClr val="000000"/>
      </a:hlink>
      <a:folHlink>
        <a:srgbClr val="000000"/>
      </a:folHlink>
    </a:clrScheme>
    <a:fontScheme name="ICSA">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ICSA presentation">
  <a:themeElements>
    <a:clrScheme name="ICSA">
      <a:dk1>
        <a:srgbClr val="000000"/>
      </a:dk1>
      <a:lt1>
        <a:srgbClr val="FFFFFF"/>
      </a:lt1>
      <a:dk2>
        <a:srgbClr val="141B4D"/>
      </a:dk2>
      <a:lt2>
        <a:srgbClr val="97999B"/>
      </a:lt2>
      <a:accent1>
        <a:srgbClr val="0077C8"/>
      </a:accent1>
      <a:accent2>
        <a:srgbClr val="75787B"/>
      </a:accent2>
      <a:accent3>
        <a:srgbClr val="007FA3"/>
      </a:accent3>
      <a:accent4>
        <a:srgbClr val="4F758B"/>
      </a:accent4>
      <a:accent5>
        <a:srgbClr val="A3C7D2"/>
      </a:accent5>
      <a:accent6>
        <a:srgbClr val="BA0C2F"/>
      </a:accent6>
      <a:hlink>
        <a:srgbClr val="000000"/>
      </a:hlink>
      <a:folHlink>
        <a:srgbClr val="000000"/>
      </a:folHlink>
    </a:clrScheme>
    <a:fontScheme name="ICSA">
      <a:majorFont>
        <a:latin typeface="Georgi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ICSA presentation.potx</Template>
  <TotalTime>18428</TotalTime>
  <Words>1788</Words>
  <Application>Microsoft Office PowerPoint</Application>
  <PresentationFormat>On-screen Show (4:3)</PresentationFormat>
  <Paragraphs>228</Paragraphs>
  <Slides>35</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35</vt:i4>
      </vt:variant>
    </vt:vector>
  </HeadingPairs>
  <TitlesOfParts>
    <vt:vector size="42" baseType="lpstr">
      <vt:lpstr>Arial</vt:lpstr>
      <vt:lpstr>Calibri</vt:lpstr>
      <vt:lpstr>Franklin Gothic Book</vt:lpstr>
      <vt:lpstr>Franklin Gothic Demi</vt:lpstr>
      <vt:lpstr>Times New Roman</vt:lpstr>
      <vt:lpstr>ICSA presentation</vt:lpstr>
      <vt:lpstr>1_ICSA presentation</vt:lpstr>
      <vt:lpstr>Understanding Tourette Syndrome (TS) In Schools</vt:lpstr>
      <vt:lpstr>What do you know about Tourette Syndrome (TS)?  Have you ever known/worked with anyone with TS or Tics?  What symptoms did they show?  What is your perception of TS from the media? </vt:lpstr>
      <vt:lpstr>Destroying the myths about TS  TS is often misunderstood as a condition which makes people swear, or say socially inappropriate things. Although it is true that ‘coprolalia’ (the clinical term for involuntary swearing) is a symptom of TS, it only affects a minority of people, between 15 – 20%.</vt:lpstr>
      <vt:lpstr>PowerPoint Presentation</vt:lpstr>
      <vt:lpstr>What is TS?</vt:lpstr>
      <vt:lpstr>PowerPoint Presentation</vt:lpstr>
      <vt:lpstr>Having Tics doesn’t always mean Tourette Syndrome!!!  Tourette Syndrome is on the spectrum of conditions known as Tic Disorders.  Other conditions on this spectrum include:  Provisional/Transient tic disorder – vocal OR motor tics that tend to be transitory. Tics only last a few weeks or months.  Persistent/Chronic tic disorder – vocal OR motor tics that tend to persist rather than be transitory. Tics occur for more than 1 year.  A tic disorder not specified - tics are present, but do not meet the criteria for any specific tic disorder. </vt:lpstr>
      <vt:lpstr>Here are some examples of common motor and vocal tics:</vt:lpstr>
      <vt:lpstr>PowerPoint Presentation</vt:lpstr>
      <vt:lpstr>Co-occurring Conditions</vt:lpstr>
      <vt:lpstr>PowerPoint Presentation</vt:lpstr>
      <vt:lpstr>Why might getting a diagnosis be important?</vt:lpstr>
      <vt:lpstr>PowerPoint Presentation</vt:lpstr>
      <vt:lpstr>Mental Health</vt:lpstr>
      <vt:lpstr>Negative cycle</vt:lpstr>
      <vt:lpstr>Tics vs Neuro-typical Bad Behaviour – The magical question!</vt:lpstr>
      <vt:lpstr>Can tics be controlled?</vt:lpstr>
      <vt:lpstr>PowerPoint Presentation</vt:lpstr>
      <vt:lpstr>Medication  Neuroleptics Regarded as the most effective medication for reducing tics and work by blocking dopamine receptors in the brain. Dopamine has been strongly linked with TS. Neuroleptics are primarily marketed for treating psychotic conditions like schizophrenia, but there is no clinical link between psychosis and TS - dopamine appears to be important for both conditions.  Examples of medications in this group include Sulpiride, Risperidone, Pimozide, Quetiapine and Haloperidol.  Side effects can include sudden stiffness and prolonged muscle contraction, shaking, restlessness and more commonly drowsiness. </vt:lpstr>
      <vt:lpstr>Atypical Antipsychotics  The newer neuroleptics are now more likely to be prescribed. These types of drug are more selective dopamine signaling blockers, however, they are also known to affect serotonin - an important signaling chemical in the brain.    Examples of drugs in this category include Aripiprazole, Risperidone, Olanzapine and Quetiapine.  Side effects from this drug are usually mild to moderate and temporary including insomnia or drowsiness, fatigue, nausea and headaches.  ADHD medication Ritalin – stimulant  Sleep medication Melatonin – sedative </vt:lpstr>
      <vt:lpstr>What therapies are available?  Habit Reversal Therapy – finding a competing response.  Exposure response Prevention – learning to supress for periods of time.  Psychoeducation – learning and teaching as much as we can about TS.  Social support  Relaxation Therapies  Diet</vt:lpstr>
      <vt:lpstr>How can TS create a barrier to learning?</vt:lpstr>
      <vt:lpstr>PowerPoint Presentation</vt:lpstr>
      <vt:lpstr>PowerPoint Presentation</vt:lpstr>
      <vt:lpstr>PowerPoint Presentation</vt:lpstr>
      <vt:lpstr>How can you help? Suggested strategies</vt:lpstr>
      <vt:lpstr>PowerPoint Presentation</vt:lpstr>
      <vt:lpstr>PowerPoint Presentation</vt:lpstr>
      <vt:lpstr>PowerPoint Presentation</vt:lpstr>
      <vt:lpstr>Transition</vt:lpstr>
      <vt:lpstr>SEN Support</vt:lpstr>
      <vt:lpstr>Questions to ask yourself</vt:lpstr>
      <vt:lpstr>Key take-away points</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Alun Gwyndaf Roberts</dc:creator>
  <cp:lastModifiedBy>Lucy Toghill</cp:lastModifiedBy>
  <cp:revision>307</cp:revision>
  <cp:lastPrinted>2019-03-19T20:47:29Z</cp:lastPrinted>
  <dcterms:created xsi:type="dcterms:W3CDTF">2014-02-06T13:03:23Z</dcterms:created>
  <dcterms:modified xsi:type="dcterms:W3CDTF">2019-10-08T12:36:41Z</dcterms:modified>
</cp:coreProperties>
</file>